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28"/>
    <p:sldId id="257" r:id="rId32"/>
    <p:sldId id="258" r:id="rId33"/>
    <p:sldId id="259" r:id="rId34"/>
    <p:sldId id="260" r:id="rId36"/>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HK Grotesk Light" charset="1" panose="00000400000000000000"/>
      <p:regular r:id="rId12"/>
    </p:embeddedFont>
    <p:embeddedFont>
      <p:font typeface="HK Grotesk Light Bold" charset="1" panose="00000500000000000000"/>
      <p:regular r:id="rId13"/>
    </p:embeddedFont>
    <p:embeddedFont>
      <p:font typeface="HK Grotesk Light Italics" charset="1" panose="00000400000000000000"/>
      <p:regular r:id="rId14"/>
    </p:embeddedFont>
    <p:embeddedFont>
      <p:font typeface="HK Grotesk Light Bold Italics" charset="1" panose="00000500000000000000"/>
      <p:regular r:id="rId15"/>
    </p:embeddedFont>
    <p:embeddedFont>
      <p:font typeface="HK Grotesk Bold" charset="1" panose="00000800000000000000"/>
      <p:regular r:id="rId16"/>
    </p:embeddedFont>
    <p:embeddedFont>
      <p:font typeface="HK Grotesk Bold Italics" charset="1" panose="00000800000000000000"/>
      <p:regular r:id="rId17"/>
    </p:embeddedFont>
    <p:embeddedFont>
      <p:font typeface="HK Grotesk Medium" charset="1" panose="00000600000000000000"/>
      <p:regular r:id="rId18"/>
    </p:embeddedFont>
    <p:embeddedFont>
      <p:font typeface="HK Grotesk Medium Bold" charset="1" panose="00000700000000000000"/>
      <p:regular r:id="rId19"/>
    </p:embeddedFont>
    <p:embeddedFont>
      <p:font typeface="HK Grotesk Medium Italics" charset="1" panose="00000600000000000000"/>
      <p:regular r:id="rId20"/>
    </p:embeddedFont>
    <p:embeddedFont>
      <p:font typeface="HK Grotesk Medium Bold Italics" charset="1" panose="000007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Extra Bold" charset="1" panose="020B0906030804020204"/>
      <p:regular r:id="rId26"/>
    </p:embeddedFont>
    <p:embeddedFont>
      <p:font typeface="Open Sans Extra Bold Italics" charset="1" panose="020B09060308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notesSlides/notesSlide2.xml" Type="http://schemas.openxmlformats.org/officeDocument/2006/relationships/notesSlide"/><Relationship Id="rId36" Target="slides/slide5.xml" Type="http://schemas.openxmlformats.org/officeDocument/2006/relationships/slide"/><Relationship Id="rId37" Target="notesSlides/notesSlide3.xml" Type="http://schemas.openxmlformats.org/officeDocument/2006/relationships/note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It imitates the workings of the human brain in processing data and creating patterns for use in detecting objects, recognizing speech, translating languages, and decision making.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Input Layer:- It accepts input features. Providing information from the outside world to the network, no computation is performed at this layer, nodes here just pass on the information to the hidden layer.</a:t>
            </a:r>
          </a:p>
          <a:p>
            <a:pPr lvl="0"/>
            <a:r>
              <a:rPr lang="en-US"/>
              <a:t>Hidden Layer:- Nodes of this layer are not exposed to the outer world. The hidden layer performs all sorts of computation on the features entered through the input layer and transfer the result to the output layer.</a:t>
            </a:r>
          </a:p>
          <a:p>
            <a:pPr lvl="0"/>
            <a:r>
              <a:rPr lang="en-US"/>
              <a:t>Output Layer:- This layer brings up the information learned by the network to the outer world.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sv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svg" Type="http://schemas.openxmlformats.org/officeDocument/2006/relationships/image"/><Relationship Id="rId3" Target="../media/image21.jpeg" Type="http://schemas.openxmlformats.org/officeDocument/2006/relationships/image"/><Relationship Id="rId4"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svg" Type="http://schemas.openxmlformats.org/officeDocument/2006/relationships/image"/><Relationship Id="rId3" Target="../media/image3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svg" Type="http://schemas.openxmlformats.org/officeDocument/2006/relationships/image"/><Relationship Id="rId4" Target="../media/image3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svg" Type="http://schemas.openxmlformats.org/officeDocument/2006/relationships/image"/><Relationship Id="rId3" Target="../media/image36.jpeg" Type="http://schemas.openxmlformats.org/officeDocument/2006/relationships/image"/><Relationship Id="rId4" Target="../media/image3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sv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svg" Type="http://schemas.openxmlformats.org/officeDocument/2006/relationships/image"/><Relationship Id="rId3" Target="../media/image49.jpe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svg" Type="http://schemas.openxmlformats.org/officeDocument/2006/relationships/image"/><Relationship Id="rId3" Target="../media/image17.svg" Type="http://schemas.openxmlformats.org/officeDocument/2006/relationships/image"/><Relationship Id="rId4" Target="../media/image18.svg" Type="http://schemas.openxmlformats.org/officeDocument/2006/relationships/image"/><Relationship Id="rId5"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FDFDE"/>
        </a:solidFill>
      </p:bgPr>
    </p:bg>
    <p:spTree>
      <p:nvGrpSpPr>
        <p:cNvPr id="1" name=""/>
        <p:cNvGrpSpPr/>
        <p:nvPr/>
      </p:nvGrpSpPr>
      <p:grpSpPr>
        <a:xfrm>
          <a:off x="0" y="0"/>
          <a:ext cx="0" cy="0"/>
          <a:chOff x="0" y="0"/>
          <a:chExt cx="0" cy="0"/>
        </a:xfrm>
      </p:grpSpPr>
      <p:sp>
        <p:nvSpPr>
          <p:cNvPr name="TextBox 2" id="2"/>
          <p:cNvSpPr txBox="true"/>
          <p:nvPr/>
        </p:nvSpPr>
        <p:spPr>
          <a:xfrm rot="0">
            <a:off x="1175659" y="1272162"/>
            <a:ext cx="8208425" cy="4658446"/>
          </a:xfrm>
          <a:prstGeom prst="rect">
            <a:avLst/>
          </a:prstGeom>
        </p:spPr>
        <p:txBody>
          <a:bodyPr anchor="t" rtlCol="false" tIns="0" lIns="0" bIns="0" rIns="0">
            <a:spAutoFit/>
          </a:bodyPr>
          <a:lstStyle/>
          <a:p>
            <a:pPr algn="ctr">
              <a:lnSpc>
                <a:spcPts val="12000"/>
              </a:lnSpc>
            </a:pPr>
            <a:r>
              <a:rPr lang="en-US" sz="12000" spc="-240" u="sng">
                <a:solidFill>
                  <a:srgbClr val="12110F"/>
                </a:solidFill>
                <a:latin typeface="HK Grotesk Bold"/>
              </a:rPr>
              <a:t>Introduction to Deep Learning</a:t>
            </a:r>
          </a:p>
        </p:txBody>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901467" y="1247147"/>
            <a:ext cx="7577040" cy="903985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384084" y="7174801"/>
            <a:ext cx="517383" cy="565727"/>
          </a:xfrm>
          <a:prstGeom prst="rect">
            <a:avLst/>
          </a:prstGeom>
        </p:spPr>
      </p:pic>
      <p:sp>
        <p:nvSpPr>
          <p:cNvPr name="TextBox 5" id="5"/>
          <p:cNvSpPr txBox="true"/>
          <p:nvPr/>
        </p:nvSpPr>
        <p:spPr>
          <a:xfrm rot="0">
            <a:off x="14433526" y="654880"/>
            <a:ext cx="3044982" cy="592772"/>
          </a:xfrm>
          <a:prstGeom prst="rect">
            <a:avLst/>
          </a:prstGeom>
        </p:spPr>
        <p:txBody>
          <a:bodyPr anchor="t" rtlCol="false" tIns="0" lIns="0" bIns="0" rIns="0">
            <a:spAutoFit/>
          </a:bodyPr>
          <a:lstStyle/>
          <a:p>
            <a:pPr algn="ctr">
              <a:lnSpc>
                <a:spcPts val="4451"/>
              </a:lnSpc>
            </a:pPr>
            <a:r>
              <a:rPr lang="en-US" sz="4451" spc="-89" u="sng">
                <a:solidFill>
                  <a:srgbClr val="12110F"/>
                </a:solidFill>
                <a:latin typeface="HK Grotesk Bold Italics"/>
              </a:rPr>
              <a:t>NeuRes</a:t>
            </a:r>
          </a:p>
        </p:txBody>
      </p:sp>
      <p:sp>
        <p:nvSpPr>
          <p:cNvPr name="TextBox 6" id="6"/>
          <p:cNvSpPr txBox="true"/>
          <p:nvPr/>
        </p:nvSpPr>
        <p:spPr>
          <a:xfrm rot="0">
            <a:off x="1175659" y="7330133"/>
            <a:ext cx="8208425" cy="497205"/>
          </a:xfrm>
          <a:prstGeom prst="rect">
            <a:avLst/>
          </a:prstGeom>
        </p:spPr>
        <p:txBody>
          <a:bodyPr anchor="t" rtlCol="false" tIns="0" lIns="0" bIns="0" rIns="0">
            <a:spAutoFit/>
          </a:bodyPr>
          <a:lstStyle/>
          <a:p>
            <a:pPr algn="ctr">
              <a:lnSpc>
                <a:spcPts val="3700"/>
              </a:lnSpc>
            </a:pPr>
            <a:r>
              <a:rPr lang="en-US" sz="3700" spc="-74" u="sng">
                <a:solidFill>
                  <a:srgbClr val="12110F"/>
                </a:solidFill>
                <a:latin typeface="HK Grotesk Bold"/>
              </a:rPr>
              <a:t>A webinar by Data Science Community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F3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5868314" y="361709"/>
            <a:ext cx="1390986" cy="16382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3791825"/>
            <a:ext cx="8333880" cy="4302365"/>
          </a:xfrm>
          <a:prstGeom prst="rect">
            <a:avLst/>
          </a:prstGeom>
        </p:spPr>
      </p:pic>
      <p:sp>
        <p:nvSpPr>
          <p:cNvPr name="TextBox 4" id="4"/>
          <p:cNvSpPr txBox="true"/>
          <p:nvPr/>
        </p:nvSpPr>
        <p:spPr>
          <a:xfrm rot="0">
            <a:off x="4340004" y="1095375"/>
            <a:ext cx="11035307" cy="1152337"/>
          </a:xfrm>
          <a:prstGeom prst="rect">
            <a:avLst/>
          </a:prstGeom>
        </p:spPr>
        <p:txBody>
          <a:bodyPr anchor="t" rtlCol="false" tIns="0" lIns="0" bIns="0" rIns="0">
            <a:spAutoFit/>
          </a:bodyPr>
          <a:lstStyle/>
          <a:p>
            <a:pPr>
              <a:lnSpc>
                <a:spcPts val="8800"/>
              </a:lnSpc>
            </a:pPr>
            <a:r>
              <a:rPr lang="en-US" sz="8000" spc="-160" u="sng">
                <a:solidFill>
                  <a:srgbClr val="12110F"/>
                </a:solidFill>
                <a:latin typeface="HK Grotesk Bold"/>
              </a:rPr>
              <a:t>What is a Cost Function?</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18472" y="176745"/>
            <a:ext cx="2426315" cy="2444090"/>
          </a:xfrm>
          <a:prstGeom prst="rect">
            <a:avLst/>
          </a:prstGeom>
        </p:spPr>
      </p:pic>
      <p:grpSp>
        <p:nvGrpSpPr>
          <p:cNvPr name="Group 6" id="6"/>
          <p:cNvGrpSpPr/>
          <p:nvPr/>
        </p:nvGrpSpPr>
        <p:grpSpPr>
          <a:xfrm rot="0">
            <a:off x="10475283" y="3698898"/>
            <a:ext cx="6407840" cy="693370"/>
            <a:chOff x="0" y="0"/>
            <a:chExt cx="8543787" cy="924494"/>
          </a:xfrm>
        </p:grpSpPr>
        <p:sp>
          <p:nvSpPr>
            <p:cNvPr name="TextBox 7" id="7"/>
            <p:cNvSpPr txBox="true"/>
            <p:nvPr/>
          </p:nvSpPr>
          <p:spPr>
            <a:xfrm rot="0">
              <a:off x="0" y="-8411"/>
              <a:ext cx="670677" cy="821620"/>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HK Grotesk Bold Bold"/>
                </a:rPr>
                <a:t>1</a:t>
              </a:r>
            </a:p>
          </p:txBody>
        </p:sp>
        <p:sp>
          <p:nvSpPr>
            <p:cNvPr name="TextBox 8" id="8"/>
            <p:cNvSpPr txBox="true"/>
            <p:nvPr/>
          </p:nvSpPr>
          <p:spPr>
            <a:xfrm rot="0">
              <a:off x="1089497" y="-47625"/>
              <a:ext cx="7454289" cy="972119"/>
            </a:xfrm>
            <a:prstGeom prst="rect">
              <a:avLst/>
            </a:prstGeom>
          </p:spPr>
          <p:txBody>
            <a:bodyPr anchor="t" rtlCol="false" tIns="0" lIns="0" bIns="0" rIns="0">
              <a:spAutoFit/>
            </a:bodyPr>
            <a:lstStyle/>
            <a:p>
              <a:pPr>
                <a:lnSpc>
                  <a:spcPts val="2940"/>
                </a:lnSpc>
              </a:pPr>
              <a:r>
                <a:rPr lang="en-US" sz="2100">
                  <a:solidFill>
                    <a:srgbClr val="12110F"/>
                  </a:solidFill>
                  <a:latin typeface="HK Grotesk Medium"/>
                </a:rPr>
                <a:t>The cost function (also called the loss function) is a single value.</a:t>
              </a:r>
            </a:p>
          </p:txBody>
        </p:sp>
      </p:grpSp>
      <p:grpSp>
        <p:nvGrpSpPr>
          <p:cNvPr name="Group 9" id="9"/>
          <p:cNvGrpSpPr/>
          <p:nvPr/>
        </p:nvGrpSpPr>
        <p:grpSpPr>
          <a:xfrm rot="0">
            <a:off x="10475283" y="4656426"/>
            <a:ext cx="6405264" cy="1066725"/>
            <a:chOff x="0" y="0"/>
            <a:chExt cx="8540352" cy="1422300"/>
          </a:xfrm>
        </p:grpSpPr>
        <p:sp>
          <p:nvSpPr>
            <p:cNvPr name="TextBox 10" id="10"/>
            <p:cNvSpPr txBox="true"/>
            <p:nvPr/>
          </p:nvSpPr>
          <p:spPr>
            <a:xfrm rot="0">
              <a:off x="0" y="295578"/>
              <a:ext cx="670677" cy="821620"/>
            </a:xfrm>
            <a:prstGeom prst="rect">
              <a:avLst/>
            </a:prstGeom>
          </p:spPr>
          <p:txBody>
            <a:bodyPr anchor="t" rtlCol="false" tIns="0" lIns="0" bIns="0" rIns="0">
              <a:spAutoFit/>
            </a:bodyPr>
            <a:lstStyle/>
            <a:p>
              <a:pPr algn="l" marL="0" indent="0" lvl="0">
                <a:lnSpc>
                  <a:spcPts val="5040"/>
                </a:lnSpc>
                <a:spcBef>
                  <a:spcPct val="0"/>
                </a:spcBef>
              </a:pPr>
              <a:r>
                <a:rPr lang="en-US" sz="4200" u="none">
                  <a:solidFill>
                    <a:srgbClr val="000000"/>
                  </a:solidFill>
                  <a:latin typeface="HK Grotesk Bold Bold"/>
                </a:rPr>
                <a:t>2</a:t>
              </a:r>
            </a:p>
          </p:txBody>
        </p:sp>
        <p:sp>
          <p:nvSpPr>
            <p:cNvPr name="TextBox 11" id="11"/>
            <p:cNvSpPr txBox="true"/>
            <p:nvPr/>
          </p:nvSpPr>
          <p:spPr>
            <a:xfrm rot="0">
              <a:off x="1086063" y="-47625"/>
              <a:ext cx="7454289" cy="1469925"/>
            </a:xfrm>
            <a:prstGeom prst="rect">
              <a:avLst/>
            </a:prstGeom>
          </p:spPr>
          <p:txBody>
            <a:bodyPr anchor="t" rtlCol="false" tIns="0" lIns="0" bIns="0" rIns="0">
              <a:spAutoFit/>
            </a:bodyPr>
            <a:lstStyle/>
            <a:p>
              <a:pPr>
                <a:lnSpc>
                  <a:spcPts val="2940"/>
                </a:lnSpc>
              </a:pPr>
              <a:r>
                <a:rPr lang="en-US" sz="2100">
                  <a:solidFill>
                    <a:srgbClr val="12110F"/>
                  </a:solidFill>
                  <a:latin typeface="HK Grotesk Medium"/>
                </a:rPr>
                <a:t>T</a:t>
              </a:r>
              <a:r>
                <a:rPr lang="en-US" sz="2100">
                  <a:solidFill>
                    <a:srgbClr val="12110F"/>
                  </a:solidFill>
                  <a:latin typeface="HK Grotesk Medium"/>
                </a:rPr>
                <a:t>he far</a:t>
              </a:r>
              <a:r>
                <a:rPr lang="en-US" sz="2100">
                  <a:solidFill>
                    <a:srgbClr val="12110F"/>
                  </a:solidFill>
                  <a:latin typeface="HK Grotesk Medium"/>
                </a:rPr>
                <a:t>ther off the neural network prediction is from the desired output, the higher the cost function.</a:t>
              </a:r>
            </a:p>
          </p:txBody>
        </p:sp>
      </p:grpSp>
      <p:grpSp>
        <p:nvGrpSpPr>
          <p:cNvPr name="Group 12" id="12"/>
          <p:cNvGrpSpPr/>
          <p:nvPr/>
        </p:nvGrpSpPr>
        <p:grpSpPr>
          <a:xfrm rot="0">
            <a:off x="10472707" y="6003848"/>
            <a:ext cx="6407840" cy="693370"/>
            <a:chOff x="0" y="0"/>
            <a:chExt cx="8543787" cy="924494"/>
          </a:xfrm>
        </p:grpSpPr>
        <p:sp>
          <p:nvSpPr>
            <p:cNvPr name="TextBox 13" id="13"/>
            <p:cNvSpPr txBox="true"/>
            <p:nvPr/>
          </p:nvSpPr>
          <p:spPr>
            <a:xfrm rot="0">
              <a:off x="0" y="79708"/>
              <a:ext cx="670677" cy="821620"/>
            </a:xfrm>
            <a:prstGeom prst="rect">
              <a:avLst/>
            </a:prstGeom>
          </p:spPr>
          <p:txBody>
            <a:bodyPr anchor="t" rtlCol="false" tIns="0" lIns="0" bIns="0" rIns="0">
              <a:spAutoFit/>
            </a:bodyPr>
            <a:lstStyle/>
            <a:p>
              <a:pPr algn="l" marL="0" indent="0" lvl="0">
                <a:lnSpc>
                  <a:spcPts val="5040"/>
                </a:lnSpc>
                <a:spcBef>
                  <a:spcPct val="0"/>
                </a:spcBef>
              </a:pPr>
              <a:r>
                <a:rPr lang="en-US" sz="4200" u="none">
                  <a:solidFill>
                    <a:srgbClr val="000000"/>
                  </a:solidFill>
                  <a:latin typeface="HK Grotesk Bold Bold"/>
                </a:rPr>
                <a:t>3</a:t>
              </a:r>
            </a:p>
          </p:txBody>
        </p:sp>
        <p:sp>
          <p:nvSpPr>
            <p:cNvPr name="TextBox 14" id="14"/>
            <p:cNvSpPr txBox="true"/>
            <p:nvPr/>
          </p:nvSpPr>
          <p:spPr>
            <a:xfrm rot="0">
              <a:off x="1089497" y="-47625"/>
              <a:ext cx="7454289" cy="972119"/>
            </a:xfrm>
            <a:prstGeom prst="rect">
              <a:avLst/>
            </a:prstGeom>
          </p:spPr>
          <p:txBody>
            <a:bodyPr anchor="t" rtlCol="false" tIns="0" lIns="0" bIns="0" rIns="0">
              <a:spAutoFit/>
            </a:bodyPr>
            <a:lstStyle/>
            <a:p>
              <a:pPr>
                <a:lnSpc>
                  <a:spcPts val="2940"/>
                </a:lnSpc>
              </a:pPr>
              <a:r>
                <a:rPr lang="en-US" sz="2100">
                  <a:solidFill>
                    <a:srgbClr val="12110F"/>
                  </a:solidFill>
                  <a:latin typeface="HK Grotesk Medium"/>
                </a:rPr>
                <a:t>As t</a:t>
              </a:r>
              <a:r>
                <a:rPr lang="en-US" sz="2100">
                  <a:solidFill>
                    <a:srgbClr val="12110F"/>
                  </a:solidFill>
                  <a:latin typeface="HK Grotesk Medium"/>
                </a:rPr>
                <a:t>raining continues, the error decreases. As a resul</a:t>
              </a:r>
              <a:r>
                <a:rPr lang="en-US" sz="2100">
                  <a:solidFill>
                    <a:srgbClr val="12110F"/>
                  </a:solidFill>
                  <a:latin typeface="HK Grotesk Medium"/>
                </a:rPr>
                <a:t>t, the cost function decreases as well.</a:t>
              </a:r>
            </a:p>
          </p:txBody>
        </p:sp>
      </p:grpSp>
      <p:grpSp>
        <p:nvGrpSpPr>
          <p:cNvPr name="Group 15" id="15"/>
          <p:cNvGrpSpPr/>
          <p:nvPr/>
        </p:nvGrpSpPr>
        <p:grpSpPr>
          <a:xfrm rot="0">
            <a:off x="10475283" y="7027466"/>
            <a:ext cx="6407840" cy="1066725"/>
            <a:chOff x="0" y="0"/>
            <a:chExt cx="8543787" cy="1422300"/>
          </a:xfrm>
        </p:grpSpPr>
        <p:sp>
          <p:nvSpPr>
            <p:cNvPr name="TextBox 16" id="16"/>
            <p:cNvSpPr txBox="true"/>
            <p:nvPr/>
          </p:nvSpPr>
          <p:spPr>
            <a:xfrm rot="0">
              <a:off x="0" y="295578"/>
              <a:ext cx="670677" cy="821620"/>
            </a:xfrm>
            <a:prstGeom prst="rect">
              <a:avLst/>
            </a:prstGeom>
          </p:spPr>
          <p:txBody>
            <a:bodyPr anchor="t" rtlCol="false" tIns="0" lIns="0" bIns="0" rIns="0">
              <a:spAutoFit/>
            </a:bodyPr>
            <a:lstStyle/>
            <a:p>
              <a:pPr algn="l" marL="0" indent="0" lvl="0">
                <a:lnSpc>
                  <a:spcPts val="5040"/>
                </a:lnSpc>
                <a:spcBef>
                  <a:spcPct val="0"/>
                </a:spcBef>
              </a:pPr>
              <a:r>
                <a:rPr lang="en-US" sz="4200" u="none">
                  <a:solidFill>
                    <a:srgbClr val="000000"/>
                  </a:solidFill>
                  <a:latin typeface="HK Grotesk Bold Bold"/>
                </a:rPr>
                <a:t>4</a:t>
              </a:r>
            </a:p>
          </p:txBody>
        </p:sp>
        <p:sp>
          <p:nvSpPr>
            <p:cNvPr name="TextBox 17" id="17"/>
            <p:cNvSpPr txBox="true"/>
            <p:nvPr/>
          </p:nvSpPr>
          <p:spPr>
            <a:xfrm rot="0">
              <a:off x="1089497" y="-47625"/>
              <a:ext cx="7454289" cy="1469925"/>
            </a:xfrm>
            <a:prstGeom prst="rect">
              <a:avLst/>
            </a:prstGeom>
          </p:spPr>
          <p:txBody>
            <a:bodyPr anchor="t" rtlCol="false" tIns="0" lIns="0" bIns="0" rIns="0">
              <a:spAutoFit/>
            </a:bodyPr>
            <a:lstStyle/>
            <a:p>
              <a:pPr>
                <a:lnSpc>
                  <a:spcPts val="2940"/>
                </a:lnSpc>
              </a:pPr>
              <a:r>
                <a:rPr lang="en-US" sz="2100">
                  <a:solidFill>
                    <a:srgbClr val="12110F"/>
                  </a:solidFill>
                  <a:latin typeface="HK Grotesk Medium"/>
                </a:rPr>
                <a:t>We</a:t>
              </a:r>
              <a:r>
                <a:rPr lang="en-US" sz="2100">
                  <a:solidFill>
                    <a:srgbClr val="12110F"/>
                  </a:solidFill>
                  <a:latin typeface="HK Grotesk Medium"/>
                </a:rPr>
                <a:t> can conclude that to train the neur</a:t>
              </a:r>
              <a:r>
                <a:rPr lang="en-US" sz="2100">
                  <a:solidFill>
                    <a:srgbClr val="12110F"/>
                  </a:solidFill>
                  <a:latin typeface="HK Grotesk Medium"/>
                </a:rPr>
                <a:t>al network, our goal is to minimize the cost function.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66AB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52682" y="3172003"/>
            <a:ext cx="6600160" cy="104409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252682" y="5589471"/>
            <a:ext cx="6330967" cy="1783371"/>
          </a:xfrm>
          <a:prstGeom prst="rect">
            <a:avLst/>
          </a:prstGeom>
        </p:spPr>
      </p:pic>
      <p:sp>
        <p:nvSpPr>
          <p:cNvPr name="TextBox 4" id="4"/>
          <p:cNvSpPr txBox="true"/>
          <p:nvPr/>
        </p:nvSpPr>
        <p:spPr>
          <a:xfrm rot="0">
            <a:off x="1132390" y="1095375"/>
            <a:ext cx="10423033" cy="1152337"/>
          </a:xfrm>
          <a:prstGeom prst="rect">
            <a:avLst/>
          </a:prstGeom>
        </p:spPr>
        <p:txBody>
          <a:bodyPr anchor="t" rtlCol="false" tIns="0" lIns="0" bIns="0" rIns="0">
            <a:spAutoFit/>
          </a:bodyPr>
          <a:lstStyle/>
          <a:p>
            <a:pPr>
              <a:lnSpc>
                <a:spcPts val="8800"/>
              </a:lnSpc>
            </a:pPr>
            <a:r>
              <a:rPr lang="en-US" sz="8000" spc="-160" u="sng">
                <a:solidFill>
                  <a:srgbClr val="E0F5F4"/>
                </a:solidFill>
                <a:latin typeface="HK Grotesk Bold"/>
              </a:rPr>
              <a:t>Cost Function Formula</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464172" y="3011210"/>
            <a:ext cx="4794391" cy="5795418"/>
          </a:xfrm>
          <a:prstGeom prst="rect">
            <a:avLst/>
          </a:prstGeom>
        </p:spPr>
      </p:pic>
      <p:sp>
        <p:nvSpPr>
          <p:cNvPr name="TextBox 6" id="6"/>
          <p:cNvSpPr txBox="true"/>
          <p:nvPr/>
        </p:nvSpPr>
        <p:spPr>
          <a:xfrm rot="0">
            <a:off x="3249359" y="7896776"/>
            <a:ext cx="4968514" cy="1110990"/>
          </a:xfrm>
          <a:prstGeom prst="rect">
            <a:avLst/>
          </a:prstGeom>
        </p:spPr>
        <p:txBody>
          <a:bodyPr anchor="t" rtlCol="false" tIns="0" lIns="0" bIns="0" rIns="0">
            <a:spAutoFit/>
          </a:bodyPr>
          <a:lstStyle/>
          <a:p>
            <a:pPr algn="ctr">
              <a:lnSpc>
                <a:spcPts val="2878"/>
              </a:lnSpc>
            </a:pPr>
            <a:r>
              <a:rPr lang="en-US" sz="2617" spc="-52">
                <a:solidFill>
                  <a:srgbClr val="E0F5F4"/>
                </a:solidFill>
                <a:latin typeface="HK Grotesk Bold"/>
              </a:rPr>
              <a:t>This function is called the Mean Squared Error (MSE) or the Quadratic loss.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167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249502" y="7331115"/>
            <a:ext cx="4335462" cy="1359079"/>
          </a:xfrm>
          <a:prstGeom prst="rect">
            <a:avLst/>
          </a:prstGeom>
        </p:spPr>
      </p:pic>
      <p:sp>
        <p:nvSpPr>
          <p:cNvPr name="TextBox 3" id="3"/>
          <p:cNvSpPr txBox="true"/>
          <p:nvPr/>
        </p:nvSpPr>
        <p:spPr>
          <a:xfrm rot="0">
            <a:off x="1132390" y="1095375"/>
            <a:ext cx="10423033" cy="1152337"/>
          </a:xfrm>
          <a:prstGeom prst="rect">
            <a:avLst/>
          </a:prstGeom>
        </p:spPr>
        <p:txBody>
          <a:bodyPr anchor="t" rtlCol="false" tIns="0" lIns="0" bIns="0" rIns="0">
            <a:spAutoFit/>
          </a:bodyPr>
          <a:lstStyle/>
          <a:p>
            <a:pPr>
              <a:lnSpc>
                <a:spcPts val="8800"/>
              </a:lnSpc>
            </a:pPr>
            <a:r>
              <a:rPr lang="en-US" sz="8000" spc="-160" u="sng">
                <a:solidFill>
                  <a:srgbClr val="E0F5F4"/>
                </a:solidFill>
                <a:latin typeface="HK Grotesk Bold"/>
              </a:rPr>
              <a:t>Cost Function Formula</a:t>
            </a:r>
          </a:p>
        </p:txBody>
      </p:sp>
      <p:pic>
        <p:nvPicPr>
          <p:cNvPr name="Picture 4" id="4"/>
          <p:cNvPicPr>
            <a:picLocks noChangeAspect="true"/>
          </p:cNvPicPr>
          <p:nvPr/>
        </p:nvPicPr>
        <p:blipFill>
          <a:blip r:embed="rId3"/>
          <a:srcRect l="0" t="0" r="0" b="0"/>
          <a:stretch>
            <a:fillRect/>
          </a:stretch>
        </p:blipFill>
        <p:spPr>
          <a:xfrm flipH="false" flipV="false" rot="0">
            <a:off x="2197227" y="4082900"/>
            <a:ext cx="8293359" cy="50820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726024" y="1028700"/>
            <a:ext cx="1601031" cy="411480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058289" y="5143500"/>
            <a:ext cx="2850434" cy="4114800"/>
          </a:xfrm>
          <a:prstGeom prst="rect">
            <a:avLst/>
          </a:prstGeom>
        </p:spPr>
      </p:pic>
      <p:sp>
        <p:nvSpPr>
          <p:cNvPr name="TextBox 7" id="7"/>
          <p:cNvSpPr txBox="true"/>
          <p:nvPr/>
        </p:nvSpPr>
        <p:spPr>
          <a:xfrm rot="0">
            <a:off x="1970900" y="2718613"/>
            <a:ext cx="8746014" cy="45339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HK Grotesk Medium"/>
              </a:rPr>
              <a:t>1.  Binary Cross Entropy Loss (used with Sigmoid activation):</a:t>
            </a:r>
          </a:p>
        </p:txBody>
      </p:sp>
      <p:sp>
        <p:nvSpPr>
          <p:cNvPr name="TextBox 8" id="8"/>
          <p:cNvSpPr txBox="true"/>
          <p:nvPr/>
        </p:nvSpPr>
        <p:spPr>
          <a:xfrm rot="0">
            <a:off x="9575165" y="6282111"/>
            <a:ext cx="7684135" cy="45339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HK Grotesk Medium"/>
              </a:rPr>
              <a:t>2. Cross Entropy Loss (used with Softmax activation):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A5EB4"/>
        </a:solidFill>
      </p:bgPr>
    </p:bg>
    <p:spTree>
      <p:nvGrpSpPr>
        <p:cNvPr id="1" name=""/>
        <p:cNvGrpSpPr/>
        <p:nvPr/>
      </p:nvGrpSpPr>
      <p:grpSpPr>
        <a:xfrm>
          <a:off x="0" y="0"/>
          <a:ext cx="0" cy="0"/>
          <a:chOff x="0" y="0"/>
          <a:chExt cx="0" cy="0"/>
        </a:xfrm>
      </p:grpSpPr>
      <p:sp>
        <p:nvSpPr>
          <p:cNvPr name="TextBox 2" id="2"/>
          <p:cNvSpPr txBox="true"/>
          <p:nvPr/>
        </p:nvSpPr>
        <p:spPr>
          <a:xfrm rot="0">
            <a:off x="1439221" y="481434"/>
            <a:ext cx="15102892" cy="3402965"/>
          </a:xfrm>
          <a:prstGeom prst="rect">
            <a:avLst/>
          </a:prstGeom>
        </p:spPr>
        <p:txBody>
          <a:bodyPr anchor="t" rtlCol="false" tIns="0" lIns="0" bIns="0" rIns="0">
            <a:spAutoFit/>
          </a:bodyPr>
          <a:lstStyle/>
          <a:p>
            <a:pPr algn="ctr">
              <a:lnSpc>
                <a:spcPts val="12559"/>
              </a:lnSpc>
            </a:pPr>
            <a:r>
              <a:rPr lang="en-US" sz="7999" spc="-159" u="sng">
                <a:solidFill>
                  <a:srgbClr val="FFFFFF"/>
                </a:solidFill>
                <a:latin typeface="HK Grotesk Bold"/>
              </a:rPr>
              <a:t>Break-time!</a:t>
            </a:r>
          </a:p>
          <a:p>
            <a:pPr>
              <a:lnSpc>
                <a:spcPts val="6600"/>
              </a:lnSpc>
            </a:pPr>
            <a:r>
              <a:rPr lang="en-US" sz="6000" spc="-120">
                <a:solidFill>
                  <a:srgbClr val="FFFFFF"/>
                </a:solidFill>
                <a:latin typeface="HK Grotesk Bold"/>
              </a:rPr>
              <a:t>Head over to our discord server to interact with our community members!</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2533048" y="5143500"/>
            <a:ext cx="4436885" cy="4114800"/>
          </a:xfrm>
          <a:prstGeom prst="rect">
            <a:avLst/>
          </a:prstGeom>
        </p:spPr>
      </p:pic>
      <p:sp>
        <p:nvSpPr>
          <p:cNvPr name="TextBox 4" id="4"/>
          <p:cNvSpPr txBox="true"/>
          <p:nvPr/>
        </p:nvSpPr>
        <p:spPr>
          <a:xfrm rot="0">
            <a:off x="1028700" y="5669661"/>
            <a:ext cx="9362437" cy="3588639"/>
          </a:xfrm>
          <a:prstGeom prst="rect">
            <a:avLst/>
          </a:prstGeom>
        </p:spPr>
        <p:txBody>
          <a:bodyPr anchor="t" rtlCol="false" tIns="0" lIns="0" bIns="0" rIns="0">
            <a:spAutoFit/>
          </a:bodyPr>
          <a:lstStyle/>
          <a:p>
            <a:pPr algn="ctr">
              <a:lnSpc>
                <a:spcPts val="6299"/>
              </a:lnSpc>
            </a:pPr>
            <a:r>
              <a:rPr lang="en-US" sz="4500" spc="-90" u="sng">
                <a:solidFill>
                  <a:srgbClr val="FFFFFF"/>
                </a:solidFill>
                <a:latin typeface="HK Grotesk Bold"/>
              </a:rPr>
              <a:t>Do check out our other handles!</a:t>
            </a:r>
          </a:p>
          <a:p>
            <a:pPr marL="777240" indent="-388620" lvl="1">
              <a:lnSpc>
                <a:spcPts val="4356"/>
              </a:lnSpc>
              <a:buFont typeface="Arial"/>
              <a:buChar char="•"/>
            </a:pPr>
            <a:r>
              <a:rPr lang="en-US" sz="4500" spc="-89">
                <a:solidFill>
                  <a:srgbClr val="FFFFFF"/>
                </a:solidFill>
                <a:latin typeface="HK Grotesk Light"/>
              </a:rPr>
              <a:t>Email: </a:t>
            </a:r>
            <a:r>
              <a:rPr lang="en-US" sz="4500" spc="-89">
                <a:solidFill>
                  <a:srgbClr val="FFFFFF"/>
                </a:solidFill>
                <a:latin typeface="HK Grotesk Light Italics"/>
              </a:rPr>
              <a:t>datasciencecommunity@gmail.com</a:t>
            </a:r>
          </a:p>
          <a:p>
            <a:pPr marL="777240" indent="-388620" lvl="1">
              <a:lnSpc>
                <a:spcPts val="4355"/>
              </a:lnSpc>
              <a:buFont typeface="Arial"/>
              <a:buChar char="•"/>
            </a:pPr>
            <a:r>
              <a:rPr lang="en-US" sz="3599" spc="-71">
                <a:solidFill>
                  <a:srgbClr val="FFFFFF"/>
                </a:solidFill>
                <a:latin typeface="HK Grotesk Light"/>
              </a:rPr>
              <a:t>Instagram: </a:t>
            </a:r>
            <a:r>
              <a:rPr lang="en-US" sz="3599" spc="-71">
                <a:solidFill>
                  <a:srgbClr val="FFFFFF"/>
                </a:solidFill>
                <a:latin typeface="HK Grotesk Light Italics"/>
              </a:rPr>
              <a:t>dscommunity_srm</a:t>
            </a:r>
          </a:p>
          <a:p>
            <a:pPr marL="777240" indent="-388620" lvl="1">
              <a:lnSpc>
                <a:spcPts val="4355"/>
              </a:lnSpc>
              <a:buFont typeface="Arial"/>
              <a:buChar char="•"/>
            </a:pPr>
            <a:r>
              <a:rPr lang="en-US" sz="3599" spc="-71">
                <a:solidFill>
                  <a:srgbClr val="FFFFFF"/>
                </a:solidFill>
                <a:latin typeface="HK Grotesk Light"/>
              </a:rPr>
              <a:t>Twitter: </a:t>
            </a:r>
            <a:r>
              <a:rPr lang="en-US" sz="3599" spc="-71">
                <a:solidFill>
                  <a:srgbClr val="FFFFFF"/>
                </a:solidFill>
                <a:latin typeface="HK Grotesk Light Italics"/>
              </a:rPr>
              <a:t>dscommunity_srm</a:t>
            </a:r>
          </a:p>
          <a:p>
            <a:pPr marL="777240" indent="-388620" lvl="1">
              <a:lnSpc>
                <a:spcPts val="4355"/>
              </a:lnSpc>
              <a:buFont typeface="Arial"/>
              <a:buChar char="•"/>
            </a:pPr>
            <a:r>
              <a:rPr lang="en-US" sz="3599" spc="-71">
                <a:solidFill>
                  <a:srgbClr val="FFFFFF"/>
                </a:solidFill>
                <a:latin typeface="HK Grotesk Light"/>
              </a:rPr>
              <a:t>LinkedIn: </a:t>
            </a:r>
            <a:r>
              <a:rPr lang="en-US" sz="3599" spc="-71">
                <a:solidFill>
                  <a:srgbClr val="FFFFFF"/>
                </a:solidFill>
                <a:latin typeface="HK Grotesk Light Italics"/>
              </a:rPr>
              <a:t>Data Science Community SRM</a:t>
            </a:r>
          </a:p>
          <a:p>
            <a:pPr algn="l" marL="777240" indent="-388620" lvl="1">
              <a:lnSpc>
                <a:spcPts val="4356"/>
              </a:lnSpc>
              <a:buFont typeface="Arial"/>
              <a:buChar char="•"/>
            </a:pPr>
            <a:r>
              <a:rPr lang="en-US" sz="3599" spc="-71">
                <a:solidFill>
                  <a:srgbClr val="FFFFFF"/>
                </a:solidFill>
                <a:latin typeface="HK Grotesk Light"/>
              </a:rPr>
              <a:t>YouTube: </a:t>
            </a:r>
            <a:r>
              <a:rPr lang="en-US" sz="3599" spc="-71">
                <a:solidFill>
                  <a:srgbClr val="FFFFFF"/>
                </a:solidFill>
                <a:latin typeface="HK Grotesk Light Italics"/>
              </a:rPr>
              <a:t>Data Science Community SRM</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105228" y="357780"/>
            <a:ext cx="1830562" cy="1830562"/>
          </a:xfrm>
          <a:prstGeom prst="rect">
            <a:avLst/>
          </a:prstGeom>
        </p:spPr>
      </p:pic>
      <p:sp>
        <p:nvSpPr>
          <p:cNvPr name="TextBox 6" id="6"/>
          <p:cNvSpPr txBox="true"/>
          <p:nvPr/>
        </p:nvSpPr>
        <p:spPr>
          <a:xfrm rot="0">
            <a:off x="4086604" y="3979219"/>
            <a:ext cx="10114791" cy="771525"/>
          </a:xfrm>
          <a:prstGeom prst="rect">
            <a:avLst/>
          </a:prstGeom>
        </p:spPr>
        <p:txBody>
          <a:bodyPr anchor="t" rtlCol="false" tIns="0" lIns="0" bIns="0" rIns="0">
            <a:spAutoFit/>
          </a:bodyPr>
          <a:lstStyle/>
          <a:p>
            <a:pPr algn="ctr">
              <a:lnSpc>
                <a:spcPts val="6299"/>
              </a:lnSpc>
            </a:pPr>
            <a:r>
              <a:rPr lang="en-US" sz="4500" spc="-89">
                <a:solidFill>
                  <a:srgbClr val="FFFFFF"/>
                </a:solidFill>
                <a:latin typeface="HK Grotesk Light Italics"/>
              </a:rPr>
              <a:t>Data Science Community Outer Circle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8C1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03" t="0" r="1303" b="0"/>
          <a:stretch>
            <a:fillRect/>
          </a:stretch>
        </p:blipFill>
        <p:spPr>
          <a:xfrm flipH="false" flipV="false" rot="0">
            <a:off x="12053927" y="479390"/>
            <a:ext cx="5314759" cy="3639117"/>
          </a:xfrm>
          <a:prstGeom prst="rect">
            <a:avLst/>
          </a:prstGeom>
        </p:spPr>
      </p:pic>
      <p:sp>
        <p:nvSpPr>
          <p:cNvPr name="TextBox 3" id="3"/>
          <p:cNvSpPr txBox="true"/>
          <p:nvPr/>
        </p:nvSpPr>
        <p:spPr>
          <a:xfrm rot="0">
            <a:off x="472826" y="151144"/>
            <a:ext cx="12269914" cy="2727329"/>
          </a:xfrm>
          <a:prstGeom prst="rect">
            <a:avLst/>
          </a:prstGeom>
        </p:spPr>
        <p:txBody>
          <a:bodyPr anchor="t" rtlCol="false" tIns="0" lIns="0" bIns="0" rIns="0">
            <a:spAutoFit/>
          </a:bodyPr>
          <a:lstStyle/>
          <a:p>
            <a:pPr algn="ctr">
              <a:lnSpc>
                <a:spcPts val="10917"/>
              </a:lnSpc>
            </a:pPr>
            <a:r>
              <a:rPr lang="en-US" sz="7798" u="sng">
                <a:solidFill>
                  <a:srgbClr val="000000"/>
                </a:solidFill>
                <a:latin typeface="Open Sans Extra Bold"/>
              </a:rPr>
              <a:t>Concept of Optimization </a:t>
            </a:r>
          </a:p>
        </p:txBody>
      </p:sp>
      <p:sp>
        <p:nvSpPr>
          <p:cNvPr name="TextBox 4" id="4"/>
          <p:cNvSpPr txBox="true"/>
          <p:nvPr/>
        </p:nvSpPr>
        <p:spPr>
          <a:xfrm rot="0">
            <a:off x="1395046" y="3291330"/>
            <a:ext cx="7748954" cy="2566808"/>
          </a:xfrm>
          <a:prstGeom prst="rect">
            <a:avLst/>
          </a:prstGeom>
        </p:spPr>
        <p:txBody>
          <a:bodyPr anchor="t" rtlCol="false" tIns="0" lIns="0" bIns="0" rIns="0">
            <a:spAutoFit/>
          </a:bodyPr>
          <a:lstStyle/>
          <a:p>
            <a:pPr>
              <a:lnSpc>
                <a:spcPts val="4068"/>
              </a:lnSpc>
            </a:pPr>
            <a:r>
              <a:rPr lang="en-US" sz="2906">
                <a:solidFill>
                  <a:srgbClr val="000000"/>
                </a:solidFill>
                <a:latin typeface="HK Grotesk Medium"/>
              </a:rPr>
              <a:t>Optimizers are algorithms used to change the attributes of the neural network such as weights and learning rate to reduce the losses. Optimizers are used to solve optimization problems by minimizing the function.</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54962" y="5293631"/>
            <a:ext cx="4254023" cy="411480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20448" y="303544"/>
            <a:ext cx="1741918" cy="1771779"/>
          </a:xfrm>
          <a:prstGeom prst="rect">
            <a:avLst/>
          </a:prstGeom>
        </p:spPr>
      </p:pic>
      <p:sp>
        <p:nvSpPr>
          <p:cNvPr name="TextBox 7" id="7"/>
          <p:cNvSpPr txBox="true"/>
          <p:nvPr/>
        </p:nvSpPr>
        <p:spPr>
          <a:xfrm rot="0">
            <a:off x="820448" y="7870418"/>
            <a:ext cx="6004806" cy="1868303"/>
          </a:xfrm>
          <a:prstGeom prst="rect">
            <a:avLst/>
          </a:prstGeom>
        </p:spPr>
        <p:txBody>
          <a:bodyPr anchor="t" rtlCol="false" tIns="0" lIns="0" bIns="0" rIns="0">
            <a:spAutoFit/>
          </a:bodyPr>
          <a:lstStyle/>
          <a:p>
            <a:pPr>
              <a:lnSpc>
                <a:spcPts val="4938"/>
              </a:lnSpc>
            </a:pPr>
            <a:r>
              <a:rPr lang="en-US" sz="3527">
                <a:solidFill>
                  <a:srgbClr val="000000"/>
                </a:solidFill>
                <a:latin typeface="HK Grotesk Medium"/>
              </a:rPr>
              <a:t>Stochastic Gradient Descent</a:t>
            </a:r>
          </a:p>
          <a:p>
            <a:pPr>
              <a:lnSpc>
                <a:spcPts val="4938"/>
              </a:lnSpc>
            </a:pPr>
            <a:r>
              <a:rPr lang="en-US" sz="3527">
                <a:solidFill>
                  <a:srgbClr val="000000"/>
                </a:solidFill>
                <a:latin typeface="HK Grotesk Medium"/>
              </a:rPr>
              <a:t>Mini-Batch Gradient Descent</a:t>
            </a:r>
          </a:p>
          <a:p>
            <a:pPr>
              <a:lnSpc>
                <a:spcPts val="4938"/>
              </a:lnSpc>
            </a:pPr>
          </a:p>
        </p:txBody>
      </p:sp>
      <p:sp>
        <p:nvSpPr>
          <p:cNvPr name="TextBox 8" id="8"/>
          <p:cNvSpPr txBox="true"/>
          <p:nvPr/>
        </p:nvSpPr>
        <p:spPr>
          <a:xfrm rot="0">
            <a:off x="820448" y="6463936"/>
            <a:ext cx="10545068" cy="887095"/>
          </a:xfrm>
          <a:prstGeom prst="rect">
            <a:avLst/>
          </a:prstGeom>
        </p:spPr>
        <p:txBody>
          <a:bodyPr anchor="t" rtlCol="false" tIns="0" lIns="0" bIns="0" rIns="0">
            <a:spAutoFit/>
          </a:bodyPr>
          <a:lstStyle/>
          <a:p>
            <a:pPr algn="ctr">
              <a:lnSpc>
                <a:spcPts val="7280"/>
              </a:lnSpc>
            </a:pPr>
            <a:r>
              <a:rPr lang="en-US" sz="5200" u="sng">
                <a:solidFill>
                  <a:srgbClr val="000000"/>
                </a:solidFill>
                <a:latin typeface="Open Sans"/>
              </a:rPr>
              <a:t>Optimizers we'll be covering today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CC3C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0574185" y="1788743"/>
            <a:ext cx="6685115" cy="6709514"/>
          </a:xfrm>
          <a:prstGeom prst="rect">
            <a:avLst/>
          </a:prstGeom>
        </p:spPr>
      </p:pic>
      <p:pic>
        <p:nvPicPr>
          <p:cNvPr name="Picture 3" id="3"/>
          <p:cNvPicPr>
            <a:picLocks noChangeAspect="true"/>
          </p:cNvPicPr>
          <p:nvPr/>
        </p:nvPicPr>
        <p:blipFill>
          <a:blip r:embed="rId3"/>
          <a:srcRect l="25022" t="0" r="19372" b="0"/>
          <a:stretch>
            <a:fillRect/>
          </a:stretch>
        </p:blipFill>
        <p:spPr>
          <a:xfrm flipH="false" flipV="false" rot="0">
            <a:off x="10992075" y="2037038"/>
            <a:ext cx="5955321" cy="6024384"/>
          </a:xfrm>
          <a:prstGeom prst="rect">
            <a:avLst/>
          </a:prstGeom>
        </p:spPr>
      </p:pic>
      <p:sp>
        <p:nvSpPr>
          <p:cNvPr name="TextBox 4" id="4"/>
          <p:cNvSpPr txBox="true"/>
          <p:nvPr/>
        </p:nvSpPr>
        <p:spPr>
          <a:xfrm rot="0">
            <a:off x="355544" y="389213"/>
            <a:ext cx="9886924" cy="3037255"/>
          </a:xfrm>
          <a:prstGeom prst="rect">
            <a:avLst/>
          </a:prstGeom>
        </p:spPr>
        <p:txBody>
          <a:bodyPr anchor="t" rtlCol="false" tIns="0" lIns="0" bIns="0" rIns="0">
            <a:spAutoFit/>
          </a:bodyPr>
          <a:lstStyle/>
          <a:p>
            <a:pPr algn="ctr">
              <a:lnSpc>
                <a:spcPts val="12190"/>
              </a:lnSpc>
            </a:pPr>
            <a:r>
              <a:rPr lang="en-US" sz="8707" u="sng">
                <a:solidFill>
                  <a:srgbClr val="000000"/>
                </a:solidFill>
                <a:latin typeface="Open Sans Extra Bold"/>
              </a:rPr>
              <a:t>Gradient Descent</a:t>
            </a:r>
          </a:p>
        </p:txBody>
      </p:sp>
      <p:pic>
        <p:nvPicPr>
          <p:cNvPr name="Picture 5" id="5"/>
          <p:cNvPicPr>
            <a:picLocks noChangeAspect="true"/>
          </p:cNvPicPr>
          <p:nvPr/>
        </p:nvPicPr>
        <p:blipFill>
          <a:blip r:embed="rId4"/>
          <a:srcRect l="0" t="0" r="0" b="0"/>
          <a:stretch>
            <a:fillRect/>
          </a:stretch>
        </p:blipFill>
        <p:spPr>
          <a:xfrm flipH="false" flipV="false" rot="0">
            <a:off x="2114928" y="4428724"/>
            <a:ext cx="5755496" cy="4389406"/>
          </a:xfrm>
          <a:prstGeom prst="rect">
            <a:avLst/>
          </a:prstGeom>
        </p:spPr>
      </p:pic>
      <p:sp>
        <p:nvSpPr>
          <p:cNvPr name="TextBox 6" id="6"/>
          <p:cNvSpPr txBox="true"/>
          <p:nvPr/>
        </p:nvSpPr>
        <p:spPr>
          <a:xfrm rot="0">
            <a:off x="3998950" y="4982555"/>
            <a:ext cx="1660424" cy="665311"/>
          </a:xfrm>
          <a:prstGeom prst="rect">
            <a:avLst/>
          </a:prstGeom>
        </p:spPr>
        <p:txBody>
          <a:bodyPr anchor="t" rtlCol="false" tIns="0" lIns="0" bIns="0" rIns="0">
            <a:spAutoFit/>
          </a:bodyPr>
          <a:lstStyle/>
          <a:p>
            <a:pPr algn="ctr">
              <a:lnSpc>
                <a:spcPts val="5546"/>
              </a:lnSpc>
            </a:pPr>
            <a:r>
              <a:rPr lang="en-US" sz="3962">
                <a:solidFill>
                  <a:srgbClr val="FECF47"/>
                </a:solidFill>
                <a:latin typeface="Anton"/>
              </a:rPr>
              <a:t>Tuesday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167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356231" y="1639739"/>
            <a:ext cx="10164071" cy="677816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938810" y="4312275"/>
            <a:ext cx="2629701" cy="2425672"/>
          </a:xfrm>
          <a:prstGeom prst="rect">
            <a:avLst/>
          </a:prstGeom>
        </p:spPr>
      </p:pic>
      <p:pic>
        <p:nvPicPr>
          <p:cNvPr name="Picture 4" id="4"/>
          <p:cNvPicPr>
            <a:picLocks noChangeAspect="true"/>
          </p:cNvPicPr>
          <p:nvPr/>
        </p:nvPicPr>
        <p:blipFill>
          <a:blip r:embed="rId4"/>
          <a:srcRect l="0" t="1443" r="0" b="1443"/>
          <a:stretch>
            <a:fillRect/>
          </a:stretch>
        </p:blipFill>
        <p:spPr>
          <a:xfrm flipH="false" flipV="false" rot="0">
            <a:off x="1115110" y="2757143"/>
            <a:ext cx="4784915" cy="584120"/>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595" y="8417904"/>
            <a:ext cx="5064054" cy="1869096"/>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4735289" y="8572599"/>
            <a:ext cx="1103491" cy="1559705"/>
          </a:xfrm>
          <a:prstGeom prst="rect">
            <a:avLst/>
          </a:prstGeom>
        </p:spPr>
      </p:pic>
      <p:sp>
        <p:nvSpPr>
          <p:cNvPr name="TextBox 7" id="7"/>
          <p:cNvSpPr txBox="true"/>
          <p:nvPr/>
        </p:nvSpPr>
        <p:spPr>
          <a:xfrm rot="0">
            <a:off x="898387" y="426937"/>
            <a:ext cx="5218361" cy="1533525"/>
          </a:xfrm>
          <a:prstGeom prst="rect">
            <a:avLst/>
          </a:prstGeom>
        </p:spPr>
        <p:txBody>
          <a:bodyPr anchor="t" rtlCol="false" tIns="0" lIns="0" bIns="0" rIns="0">
            <a:spAutoFit/>
          </a:bodyPr>
          <a:lstStyle/>
          <a:p>
            <a:pPr algn="ctr">
              <a:lnSpc>
                <a:spcPts val="12599"/>
              </a:lnSpc>
            </a:pPr>
            <a:r>
              <a:rPr lang="en-US" sz="9000" u="sng">
                <a:solidFill>
                  <a:srgbClr val="000000"/>
                </a:solidFill>
                <a:latin typeface="Open Sans Extra Bold"/>
              </a:rPr>
              <a:t>Intuition</a:t>
            </a:r>
          </a:p>
        </p:txBody>
      </p:sp>
      <p:sp>
        <p:nvSpPr>
          <p:cNvPr name="TextBox 8" id="8"/>
          <p:cNvSpPr txBox="true"/>
          <p:nvPr/>
        </p:nvSpPr>
        <p:spPr>
          <a:xfrm rot="0">
            <a:off x="9750068" y="8757223"/>
            <a:ext cx="4985220" cy="595229"/>
          </a:xfrm>
          <a:prstGeom prst="rect">
            <a:avLst/>
          </a:prstGeom>
        </p:spPr>
        <p:txBody>
          <a:bodyPr anchor="t" rtlCol="false" tIns="0" lIns="0" bIns="0" rIns="0">
            <a:spAutoFit/>
          </a:bodyPr>
          <a:lstStyle/>
          <a:p>
            <a:pPr algn="ctr">
              <a:lnSpc>
                <a:spcPts val="4855"/>
              </a:lnSpc>
            </a:pPr>
            <a:r>
              <a:rPr lang="en-US" sz="3468" u="sng">
                <a:solidFill>
                  <a:srgbClr val="000000"/>
                </a:solidFill>
                <a:latin typeface="HK Grotesk Medium Bold"/>
              </a:rPr>
              <a:t>Abhishek's Hiking story!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66AB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028700" y="2100489"/>
            <a:ext cx="5049510" cy="715781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541430" y="-2714974"/>
            <a:ext cx="2576757" cy="5429948"/>
          </a:xfrm>
          <a:prstGeom prst="rect">
            <a:avLst/>
          </a:prstGeom>
        </p:spPr>
      </p:pic>
      <p:sp>
        <p:nvSpPr>
          <p:cNvPr name="TextBox 4" id="4"/>
          <p:cNvSpPr txBox="true"/>
          <p:nvPr/>
        </p:nvSpPr>
        <p:spPr>
          <a:xfrm rot="0">
            <a:off x="6328062" y="857250"/>
            <a:ext cx="12267669" cy="3031597"/>
          </a:xfrm>
          <a:prstGeom prst="rect">
            <a:avLst/>
          </a:prstGeom>
        </p:spPr>
        <p:txBody>
          <a:bodyPr anchor="t" rtlCol="false" tIns="0" lIns="0" bIns="0" rIns="0">
            <a:spAutoFit/>
          </a:bodyPr>
          <a:lstStyle/>
          <a:p>
            <a:pPr algn="ctr">
              <a:lnSpc>
                <a:spcPts val="12126"/>
              </a:lnSpc>
            </a:pPr>
            <a:r>
              <a:rPr lang="en-US" sz="8661">
                <a:solidFill>
                  <a:srgbClr val="000000"/>
                </a:solidFill>
                <a:latin typeface="Open Sans Extra Bold"/>
              </a:rPr>
              <a:t>Getting into the math</a:t>
            </a:r>
          </a:p>
        </p:txBody>
      </p:sp>
      <p:sp>
        <p:nvSpPr>
          <p:cNvPr name="TextBox 5" id="5"/>
          <p:cNvSpPr txBox="true"/>
          <p:nvPr/>
        </p:nvSpPr>
        <p:spPr>
          <a:xfrm rot="0">
            <a:off x="6328062" y="4848543"/>
            <a:ext cx="11571499" cy="4441545"/>
          </a:xfrm>
          <a:prstGeom prst="rect">
            <a:avLst/>
          </a:prstGeom>
        </p:spPr>
        <p:txBody>
          <a:bodyPr anchor="t" rtlCol="false" tIns="0" lIns="0" bIns="0" rIns="0">
            <a:spAutoFit/>
          </a:bodyPr>
          <a:lstStyle/>
          <a:p>
            <a:pPr algn="ctr">
              <a:lnSpc>
                <a:spcPts val="2990"/>
              </a:lnSpc>
            </a:pPr>
            <a:r>
              <a:rPr lang="en-US" sz="2136">
                <a:solidFill>
                  <a:srgbClr val="000000"/>
                </a:solidFill>
                <a:latin typeface="HK Grotesk Medium"/>
              </a:rPr>
              <a:t>The slope represents the function C while the ditch represents the minimum Cmin.</a:t>
            </a:r>
          </a:p>
          <a:p>
            <a:pPr algn="ctr">
              <a:lnSpc>
                <a:spcPts val="2990"/>
              </a:lnSpc>
            </a:pPr>
          </a:p>
          <a:p>
            <a:pPr algn="ctr">
              <a:lnSpc>
                <a:spcPts val="2990"/>
              </a:lnSpc>
            </a:pPr>
            <a:r>
              <a:rPr lang="en-US" sz="2136">
                <a:solidFill>
                  <a:srgbClr val="000000"/>
                </a:solidFill>
                <a:latin typeface="HK Grotesk Medium"/>
              </a:rPr>
              <a:t>Mathematically this direction is the value of the partial derivative               evaluated at point wr , </a:t>
            </a:r>
          </a:p>
          <a:p>
            <a:pPr algn="ctr">
              <a:lnSpc>
                <a:spcPts val="2990"/>
              </a:lnSpc>
            </a:pPr>
          </a:p>
          <a:p>
            <a:pPr algn="ctr">
              <a:lnSpc>
                <a:spcPts val="2990"/>
              </a:lnSpc>
            </a:pPr>
            <a:r>
              <a:rPr lang="en-US" sz="2136">
                <a:solidFill>
                  <a:srgbClr val="000000"/>
                </a:solidFill>
                <a:latin typeface="HK Grotesk Medium"/>
              </a:rPr>
              <a:t>reached at step r. Therefore, by taking the opposite direction               the hiker can move towards </a:t>
            </a:r>
          </a:p>
          <a:p>
            <a:pPr algn="ctr">
              <a:lnSpc>
                <a:spcPts val="2990"/>
              </a:lnSpc>
            </a:pPr>
          </a:p>
          <a:p>
            <a:pPr algn="ctr">
              <a:lnSpc>
                <a:spcPts val="2990"/>
              </a:lnSpc>
            </a:pPr>
            <a:r>
              <a:rPr lang="en-US" sz="2136">
                <a:solidFill>
                  <a:srgbClr val="000000"/>
                </a:solidFill>
                <a:latin typeface="HK Grotesk Medium"/>
              </a:rPr>
              <a:t>the ditch.</a:t>
            </a:r>
          </a:p>
          <a:p>
            <a:pPr algn="ctr">
              <a:lnSpc>
                <a:spcPts val="2990"/>
              </a:lnSpc>
            </a:pPr>
          </a:p>
          <a:p>
            <a:pPr algn="ctr">
              <a:lnSpc>
                <a:spcPts val="2990"/>
              </a:lnSpc>
            </a:pPr>
            <a:r>
              <a:rPr lang="en-US" sz="2136">
                <a:solidFill>
                  <a:srgbClr val="000000"/>
                </a:solidFill>
                <a:latin typeface="HK Grotesk Medium"/>
              </a:rPr>
              <a:t>At each step, the hiker can decide how big a stride to take before the next stop. This is the </a:t>
            </a:r>
          </a:p>
          <a:p>
            <a:pPr algn="ctr">
              <a:lnSpc>
                <a:spcPts val="2990"/>
              </a:lnSpc>
            </a:pPr>
            <a:r>
              <a:rPr lang="en-US" sz="2136">
                <a:solidFill>
                  <a:srgbClr val="000000"/>
                </a:solidFill>
                <a:latin typeface="HK Grotesk Medium"/>
              </a:rPr>
              <a:t>so-called "learning rate"   &gt;=0 in gradient descent jargon. </a:t>
            </a:r>
          </a:p>
          <a:p>
            <a:pPr algn="ctr">
              <a:lnSpc>
                <a:spcPts val="2990"/>
              </a:lnSpc>
            </a:pPr>
          </a:p>
          <a:p>
            <a:pPr algn="ctr">
              <a:lnSpc>
                <a:spcPts val="2990"/>
              </a:lnSpc>
            </a:pPr>
          </a:p>
        </p:txBody>
      </p:sp>
      <p:pic>
        <p:nvPicPr>
          <p:cNvPr name="Picture 6" id="6"/>
          <p:cNvPicPr>
            <a:picLocks noChangeAspect="true"/>
          </p:cNvPicPr>
          <p:nvPr/>
        </p:nvPicPr>
        <p:blipFill>
          <a:blip r:embed="rId4"/>
          <a:srcRect l="0" t="0" r="0" b="0"/>
          <a:stretch>
            <a:fillRect/>
          </a:stretch>
        </p:blipFill>
        <p:spPr>
          <a:xfrm flipH="false" flipV="false" rot="0">
            <a:off x="13601763" y="6235680"/>
            <a:ext cx="836594" cy="552659"/>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4192776" y="5296989"/>
            <a:ext cx="500647" cy="779579"/>
          </a:xfrm>
          <a:prstGeom prst="rect">
            <a:avLst/>
          </a:prstGeom>
        </p:spPr>
      </p:pic>
      <p:pic>
        <p:nvPicPr>
          <p:cNvPr name="Picture 8" id="8"/>
          <p:cNvPicPr>
            <a:picLocks noChangeAspect="true"/>
          </p:cNvPicPr>
          <p:nvPr/>
        </p:nvPicPr>
        <p:blipFill>
          <a:blip r:embed="rId6"/>
          <a:srcRect l="0" t="0" r="0" b="6922"/>
          <a:stretch>
            <a:fillRect/>
          </a:stretch>
        </p:blipFill>
        <p:spPr>
          <a:xfrm flipH="false" flipV="false" rot="0">
            <a:off x="11548370" y="8288321"/>
            <a:ext cx="282521" cy="217625"/>
          </a:xfrm>
          <a:prstGeom prst="rect">
            <a:avLst/>
          </a:prstGeom>
        </p:spPr>
      </p:pic>
      <p:pic>
        <p:nvPicPr>
          <p:cNvPr name="Picture 9" id="9"/>
          <p:cNvPicPr>
            <a:picLocks noChangeAspect="true"/>
          </p:cNvPicPr>
          <p:nvPr/>
        </p:nvPicPr>
        <p:blipFill>
          <a:blip r:embed="rId7"/>
          <a:srcRect l="13888" t="0" r="13888" b="0"/>
          <a:stretch>
            <a:fillRect/>
          </a:stretch>
        </p:blipFill>
        <p:spPr>
          <a:xfrm flipH="false" flipV="false" rot="0">
            <a:off x="1263659" y="2315308"/>
            <a:ext cx="4277771" cy="6408926"/>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3760656" y="-2280580"/>
            <a:ext cx="2576757" cy="54299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26125" y="3781480"/>
            <a:ext cx="7245818" cy="547682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518012" y="6519890"/>
            <a:ext cx="5954555" cy="263197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144000" y="3149368"/>
            <a:ext cx="8862810" cy="3988265"/>
          </a:xfrm>
          <a:prstGeom prst="rect">
            <a:avLst/>
          </a:prstGeom>
        </p:spPr>
      </p:pic>
      <p:sp>
        <p:nvSpPr>
          <p:cNvPr name="TextBox 6" id="6"/>
          <p:cNvSpPr txBox="true"/>
          <p:nvPr/>
        </p:nvSpPr>
        <p:spPr>
          <a:xfrm rot="0">
            <a:off x="8843088" y="866775"/>
            <a:ext cx="8930878" cy="1533525"/>
          </a:xfrm>
          <a:prstGeom prst="rect">
            <a:avLst/>
          </a:prstGeom>
        </p:spPr>
        <p:txBody>
          <a:bodyPr anchor="t" rtlCol="false" tIns="0" lIns="0" bIns="0" rIns="0">
            <a:spAutoFit/>
          </a:bodyPr>
          <a:lstStyle/>
          <a:p>
            <a:pPr algn="ctr">
              <a:lnSpc>
                <a:spcPts val="12599"/>
              </a:lnSpc>
            </a:pPr>
            <a:r>
              <a:rPr lang="en-US" sz="9000" u="sng">
                <a:solidFill>
                  <a:srgbClr val="EAF3F6"/>
                </a:solidFill>
                <a:latin typeface="Open Sans Extra Bold"/>
              </a:rPr>
              <a:t>Hands-on time!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0F5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590595" y="6732619"/>
            <a:ext cx="2361512" cy="2525681"/>
          </a:xfrm>
          <a:prstGeom prst="rect">
            <a:avLst/>
          </a:prstGeom>
        </p:spPr>
      </p:pic>
      <p:pic>
        <p:nvPicPr>
          <p:cNvPr name="Picture 3" id="3"/>
          <p:cNvPicPr>
            <a:picLocks noChangeAspect="true"/>
          </p:cNvPicPr>
          <p:nvPr/>
        </p:nvPicPr>
        <p:blipFill>
          <a:blip r:embed="rId3"/>
          <a:srcRect l="4399" t="0" r="0" b="0"/>
          <a:stretch>
            <a:fillRect/>
          </a:stretch>
        </p:blipFill>
        <p:spPr>
          <a:xfrm flipH="false" flipV="false" rot="0">
            <a:off x="12545616" y="7449913"/>
            <a:ext cx="3596874" cy="109109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560470" y="4749390"/>
            <a:ext cx="2606970" cy="4508910"/>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82774" y="5143500"/>
            <a:ext cx="1525683" cy="1517361"/>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3510069" y="4749390"/>
            <a:ext cx="2438897" cy="2438897"/>
          </a:xfrm>
          <a:prstGeom prst="rect">
            <a:avLst/>
          </a:prstGeom>
        </p:spPr>
      </p:pic>
      <p:sp>
        <p:nvSpPr>
          <p:cNvPr name="TextBox 7" id="7"/>
          <p:cNvSpPr txBox="true"/>
          <p:nvPr/>
        </p:nvSpPr>
        <p:spPr>
          <a:xfrm rot="0">
            <a:off x="1187614" y="2782315"/>
            <a:ext cx="14446091" cy="1571625"/>
          </a:xfrm>
          <a:prstGeom prst="rect">
            <a:avLst/>
          </a:prstGeom>
        </p:spPr>
        <p:txBody>
          <a:bodyPr anchor="t" rtlCol="false" tIns="0" lIns="0" bIns="0" rIns="0">
            <a:spAutoFit/>
          </a:bodyPr>
          <a:lstStyle/>
          <a:p>
            <a:pPr marL="971550" indent="-485775" lvl="1">
              <a:lnSpc>
                <a:spcPts val="6299"/>
              </a:lnSpc>
              <a:buFont typeface="Arial"/>
              <a:buChar char="•"/>
            </a:pPr>
            <a:r>
              <a:rPr lang="en-US" sz="4500">
                <a:solidFill>
                  <a:srgbClr val="000000"/>
                </a:solidFill>
                <a:latin typeface="HK Grotesk Medium Bold"/>
              </a:rPr>
              <a:t>Artificial Neural Networks </a:t>
            </a:r>
          </a:p>
          <a:p>
            <a:pPr marL="971550" indent="-485775" lvl="1">
              <a:lnSpc>
                <a:spcPts val="6300"/>
              </a:lnSpc>
              <a:buFont typeface="Arial"/>
              <a:buChar char="•"/>
            </a:pPr>
            <a:r>
              <a:rPr lang="en-US" sz="4500">
                <a:solidFill>
                  <a:srgbClr val="000000"/>
                </a:solidFill>
                <a:latin typeface="HK Grotesk Medium Bold"/>
              </a:rPr>
              <a:t>Hands-on session: working with a custom-layered NN</a:t>
            </a:r>
          </a:p>
        </p:txBody>
      </p:sp>
      <p:sp>
        <p:nvSpPr>
          <p:cNvPr name="TextBox 8" id="8"/>
          <p:cNvSpPr txBox="true"/>
          <p:nvPr/>
        </p:nvSpPr>
        <p:spPr>
          <a:xfrm rot="0">
            <a:off x="1587226" y="432288"/>
            <a:ext cx="13335816" cy="1577517"/>
          </a:xfrm>
          <a:prstGeom prst="rect">
            <a:avLst/>
          </a:prstGeom>
        </p:spPr>
        <p:txBody>
          <a:bodyPr anchor="t" rtlCol="false" tIns="0" lIns="0" bIns="0" rIns="0">
            <a:spAutoFit/>
          </a:bodyPr>
          <a:lstStyle/>
          <a:p>
            <a:pPr algn="ctr">
              <a:lnSpc>
                <a:spcPts val="12916"/>
              </a:lnSpc>
            </a:pPr>
            <a:r>
              <a:rPr lang="en-US" sz="9226">
                <a:solidFill>
                  <a:srgbClr val="000000"/>
                </a:solidFill>
                <a:latin typeface="Open Sans Extra Bold"/>
              </a:rPr>
              <a:t>What's for tomorrow?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2B3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470" t="0" r="0" b="0"/>
          <a:stretch>
            <a:fillRect/>
          </a:stretch>
        </p:blipFill>
        <p:spPr>
          <a:xfrm flipH="false" flipV="false" rot="0">
            <a:off x="11696144" y="3039508"/>
            <a:ext cx="4343677" cy="5196107"/>
          </a:xfrm>
          <a:prstGeom prst="rect">
            <a:avLst/>
          </a:prstGeom>
        </p:spPr>
      </p:pic>
      <p:sp>
        <p:nvSpPr>
          <p:cNvPr name="TextBox 3" id="3"/>
          <p:cNvSpPr txBox="true"/>
          <p:nvPr/>
        </p:nvSpPr>
        <p:spPr>
          <a:xfrm rot="0">
            <a:off x="2131263" y="1037956"/>
            <a:ext cx="12852767" cy="1209675"/>
          </a:xfrm>
          <a:prstGeom prst="rect">
            <a:avLst/>
          </a:prstGeom>
        </p:spPr>
        <p:txBody>
          <a:bodyPr anchor="t" rtlCol="false" tIns="0" lIns="0" bIns="0" rIns="0">
            <a:spAutoFit/>
          </a:bodyPr>
          <a:lstStyle/>
          <a:p>
            <a:pPr>
              <a:lnSpc>
                <a:spcPts val="9000"/>
              </a:lnSpc>
            </a:pPr>
            <a:r>
              <a:rPr lang="en-US" sz="9000" spc="-180" u="sng">
                <a:solidFill>
                  <a:srgbClr val="12110F"/>
                </a:solidFill>
                <a:latin typeface="HK Grotesk Bold Bold"/>
              </a:rPr>
              <a:t>Your speakers for today </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556571" y="25454"/>
            <a:ext cx="2966498" cy="222217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2904360" y="2983696"/>
            <a:ext cx="3980799" cy="530773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266" y="626780"/>
            <a:ext cx="1553390" cy="1451713"/>
          </a:xfrm>
          <a:prstGeom prst="rect">
            <a:avLst/>
          </a:prstGeom>
        </p:spPr>
      </p:pic>
      <p:sp>
        <p:nvSpPr>
          <p:cNvPr name="TextBox 7" id="7"/>
          <p:cNvSpPr txBox="true"/>
          <p:nvPr/>
        </p:nvSpPr>
        <p:spPr>
          <a:xfrm rot="0">
            <a:off x="2629828" y="8391525"/>
            <a:ext cx="4255331" cy="897255"/>
          </a:xfrm>
          <a:prstGeom prst="rect">
            <a:avLst/>
          </a:prstGeom>
        </p:spPr>
        <p:txBody>
          <a:bodyPr anchor="t" rtlCol="false" tIns="0" lIns="0" bIns="0" rIns="0">
            <a:spAutoFit/>
          </a:bodyPr>
          <a:lstStyle/>
          <a:p>
            <a:pPr algn="ctr">
              <a:lnSpc>
                <a:spcPts val="7280"/>
              </a:lnSpc>
            </a:pPr>
            <a:r>
              <a:rPr lang="en-US" sz="5200" u="sng">
                <a:solidFill>
                  <a:srgbClr val="000000"/>
                </a:solidFill>
                <a:latin typeface="HK Grotesk Medium"/>
              </a:rPr>
              <a:t>Aarsh Chaube</a:t>
            </a:r>
          </a:p>
        </p:txBody>
      </p:sp>
      <p:sp>
        <p:nvSpPr>
          <p:cNvPr name="TextBox 8" id="8"/>
          <p:cNvSpPr txBox="true"/>
          <p:nvPr/>
        </p:nvSpPr>
        <p:spPr>
          <a:xfrm rot="0">
            <a:off x="11696144" y="8591550"/>
            <a:ext cx="4143012" cy="697230"/>
          </a:xfrm>
          <a:prstGeom prst="rect">
            <a:avLst/>
          </a:prstGeom>
        </p:spPr>
        <p:txBody>
          <a:bodyPr anchor="t" rtlCol="false" tIns="0" lIns="0" bIns="0" rIns="0">
            <a:spAutoFit/>
          </a:bodyPr>
          <a:lstStyle/>
          <a:p>
            <a:pPr>
              <a:lnSpc>
                <a:spcPts val="5199"/>
              </a:lnSpc>
            </a:pPr>
            <a:r>
              <a:rPr lang="en-US" sz="5199" spc="-103" u="sng">
                <a:solidFill>
                  <a:srgbClr val="12110F"/>
                </a:solidFill>
                <a:latin typeface="HK Grotesk Medium Bold"/>
              </a:rPr>
              <a:t>Shinjinee Maiti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FDFDE"/>
        </a:solidFill>
      </p:bgPr>
    </p:bg>
    <p:spTree>
      <p:nvGrpSpPr>
        <p:cNvPr id="1" name=""/>
        <p:cNvGrpSpPr/>
        <p:nvPr/>
      </p:nvGrpSpPr>
      <p:grpSpPr>
        <a:xfrm>
          <a:off x="0" y="0"/>
          <a:ext cx="0" cy="0"/>
          <a:chOff x="0" y="0"/>
          <a:chExt cx="0" cy="0"/>
        </a:xfrm>
      </p:grpSpPr>
      <p:sp>
        <p:nvSpPr>
          <p:cNvPr name="TextBox 2" id="2"/>
          <p:cNvSpPr txBox="true"/>
          <p:nvPr/>
        </p:nvSpPr>
        <p:spPr>
          <a:xfrm rot="0">
            <a:off x="1175659" y="1272763"/>
            <a:ext cx="7571817" cy="3084230"/>
          </a:xfrm>
          <a:prstGeom prst="rect">
            <a:avLst/>
          </a:prstGeom>
        </p:spPr>
        <p:txBody>
          <a:bodyPr anchor="t" rtlCol="false" tIns="0" lIns="0" bIns="0" rIns="0">
            <a:spAutoFit/>
          </a:bodyPr>
          <a:lstStyle/>
          <a:p>
            <a:pPr>
              <a:lnSpc>
                <a:spcPts val="12000"/>
              </a:lnSpc>
            </a:pPr>
            <a:r>
              <a:rPr lang="en-US" sz="12000" spc="-240" u="sng">
                <a:solidFill>
                  <a:srgbClr val="12110F"/>
                </a:solidFill>
                <a:latin typeface="HK Grotesk Bold"/>
              </a:rPr>
              <a:t>Topics for today  </a:t>
            </a:r>
          </a:p>
        </p:txBody>
      </p:sp>
      <p:sp>
        <p:nvSpPr>
          <p:cNvPr name="TextBox 3" id="3"/>
          <p:cNvSpPr txBox="true"/>
          <p:nvPr/>
        </p:nvSpPr>
        <p:spPr>
          <a:xfrm rot="0">
            <a:off x="9981109" y="1075088"/>
            <a:ext cx="7278191" cy="8070148"/>
          </a:xfrm>
          <a:prstGeom prst="rect">
            <a:avLst/>
          </a:prstGeom>
        </p:spPr>
        <p:txBody>
          <a:bodyPr anchor="t" rtlCol="false" tIns="0" lIns="0" bIns="0" rIns="0">
            <a:spAutoFit/>
          </a:bodyPr>
          <a:lstStyle/>
          <a:p>
            <a:pPr marL="620566" indent="-310283" lvl="1">
              <a:lnSpc>
                <a:spcPts val="4024"/>
              </a:lnSpc>
              <a:buFont typeface="Arial"/>
              <a:buChar char="•"/>
            </a:pPr>
            <a:r>
              <a:rPr lang="en-US" sz="2874">
                <a:solidFill>
                  <a:srgbClr val="000000"/>
                </a:solidFill>
                <a:latin typeface="HK Grotesk Medium"/>
              </a:rPr>
              <a:t>What is Deep learning?</a:t>
            </a:r>
          </a:p>
          <a:p>
            <a:pPr>
              <a:lnSpc>
                <a:spcPts val="4024"/>
              </a:lnSpc>
            </a:pPr>
          </a:p>
          <a:p>
            <a:pPr marL="620566" indent="-310283" lvl="1">
              <a:lnSpc>
                <a:spcPts val="4024"/>
              </a:lnSpc>
              <a:buFont typeface="Arial"/>
              <a:buChar char="•"/>
            </a:pPr>
            <a:r>
              <a:rPr lang="en-US" sz="2874">
                <a:solidFill>
                  <a:srgbClr val="000000"/>
                </a:solidFill>
                <a:latin typeface="HK Grotesk Medium"/>
              </a:rPr>
              <a:t>Neural networks</a:t>
            </a:r>
          </a:p>
          <a:p>
            <a:pPr>
              <a:lnSpc>
                <a:spcPts val="4024"/>
              </a:lnSpc>
            </a:pPr>
          </a:p>
          <a:p>
            <a:pPr marL="620566" indent="-310283" lvl="1">
              <a:lnSpc>
                <a:spcPts val="4024"/>
              </a:lnSpc>
              <a:buFont typeface="Arial"/>
              <a:buChar char="•"/>
            </a:pPr>
            <a:r>
              <a:rPr lang="en-US" sz="2874">
                <a:solidFill>
                  <a:srgbClr val="000000"/>
                </a:solidFill>
                <a:latin typeface="HK Grotesk Medium"/>
              </a:rPr>
              <a:t>Perceptron model</a:t>
            </a:r>
          </a:p>
          <a:p>
            <a:pPr>
              <a:lnSpc>
                <a:spcPts val="4024"/>
              </a:lnSpc>
            </a:pPr>
          </a:p>
          <a:p>
            <a:pPr marL="620566" indent="-310283" lvl="1">
              <a:lnSpc>
                <a:spcPts val="4024"/>
              </a:lnSpc>
              <a:buFont typeface="Arial"/>
              <a:buChar char="•"/>
            </a:pPr>
            <a:r>
              <a:rPr lang="en-US" sz="2874">
                <a:solidFill>
                  <a:srgbClr val="000000"/>
                </a:solidFill>
                <a:latin typeface="HK Grotesk Medium"/>
              </a:rPr>
              <a:t>Activation functions</a:t>
            </a:r>
          </a:p>
          <a:p>
            <a:pPr>
              <a:lnSpc>
                <a:spcPts val="4024"/>
              </a:lnSpc>
            </a:pPr>
          </a:p>
          <a:p>
            <a:pPr marL="620566" indent="-310283" lvl="1">
              <a:lnSpc>
                <a:spcPts val="4024"/>
              </a:lnSpc>
              <a:buFont typeface="Arial"/>
              <a:buChar char="•"/>
            </a:pPr>
            <a:r>
              <a:rPr lang="en-US" sz="2874">
                <a:solidFill>
                  <a:srgbClr val="000000"/>
                </a:solidFill>
                <a:latin typeface="HK Grotesk Medium"/>
              </a:rPr>
              <a:t>Cost function</a:t>
            </a:r>
          </a:p>
          <a:p>
            <a:pPr>
              <a:lnSpc>
                <a:spcPts val="4024"/>
              </a:lnSpc>
            </a:pPr>
          </a:p>
          <a:p>
            <a:pPr marL="620566" indent="-310283" lvl="1">
              <a:lnSpc>
                <a:spcPts val="4024"/>
              </a:lnSpc>
              <a:buFont typeface="Arial"/>
              <a:buChar char="•"/>
            </a:pPr>
            <a:r>
              <a:rPr lang="en-US" sz="2874">
                <a:solidFill>
                  <a:srgbClr val="000000"/>
                </a:solidFill>
                <a:latin typeface="HK Grotesk Medium"/>
              </a:rPr>
              <a:t>Optimization</a:t>
            </a:r>
          </a:p>
          <a:p>
            <a:pPr>
              <a:lnSpc>
                <a:spcPts val="4024"/>
              </a:lnSpc>
            </a:pPr>
          </a:p>
          <a:p>
            <a:pPr marL="620566" indent="-310283" lvl="1">
              <a:lnSpc>
                <a:spcPts val="4024"/>
              </a:lnSpc>
              <a:buFont typeface="Arial"/>
              <a:buChar char="•"/>
            </a:pPr>
            <a:r>
              <a:rPr lang="en-US" sz="2874">
                <a:solidFill>
                  <a:srgbClr val="000000"/>
                </a:solidFill>
                <a:latin typeface="HK Grotesk Medium"/>
              </a:rPr>
              <a:t>Gradient Descent</a:t>
            </a:r>
          </a:p>
          <a:p>
            <a:pPr>
              <a:lnSpc>
                <a:spcPts val="4024"/>
              </a:lnSpc>
            </a:pPr>
          </a:p>
          <a:p>
            <a:pPr marL="620566" indent="-310283" lvl="1">
              <a:lnSpc>
                <a:spcPts val="4024"/>
              </a:lnSpc>
              <a:spcBef>
                <a:spcPct val="0"/>
              </a:spcBef>
              <a:buFont typeface="Arial"/>
              <a:buChar char="•"/>
            </a:pPr>
            <a:r>
              <a:rPr lang="en-US" sz="2874">
                <a:solidFill>
                  <a:srgbClr val="000000"/>
                </a:solidFill>
                <a:latin typeface="HK Grotesk Medium"/>
              </a:rPr>
              <a:t>Hands-on session: Studying a pre-prepared Colab notebook</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2842523" y="5143500"/>
            <a:ext cx="4238090" cy="41148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6E3F9"/>
        </a:solidFill>
      </p:bgPr>
    </p:bg>
    <p:spTree>
      <p:nvGrpSpPr>
        <p:cNvPr id="1" name=""/>
        <p:cNvGrpSpPr/>
        <p:nvPr/>
      </p:nvGrpSpPr>
      <p:grpSpPr>
        <a:xfrm>
          <a:off x="0" y="0"/>
          <a:ext cx="0" cy="0"/>
          <a:chOff x="0" y="0"/>
          <a:chExt cx="0" cy="0"/>
        </a:xfrm>
      </p:grpSpPr>
      <p:grpSp>
        <p:nvGrpSpPr>
          <p:cNvPr name="Group 2" id="2"/>
          <p:cNvGrpSpPr/>
          <p:nvPr/>
        </p:nvGrpSpPr>
        <p:grpSpPr>
          <a:xfrm rot="0">
            <a:off x="2585781" y="2728246"/>
            <a:ext cx="13102056" cy="4403854"/>
            <a:chOff x="0" y="0"/>
            <a:chExt cx="17469408" cy="5871806"/>
          </a:xfrm>
        </p:grpSpPr>
        <p:sp>
          <p:nvSpPr>
            <p:cNvPr name="TextBox 3" id="3"/>
            <p:cNvSpPr txBox="true"/>
            <p:nvPr/>
          </p:nvSpPr>
          <p:spPr>
            <a:xfrm rot="0">
              <a:off x="0" y="85725"/>
              <a:ext cx="17469408" cy="1842567"/>
            </a:xfrm>
            <a:prstGeom prst="rect">
              <a:avLst/>
            </a:prstGeom>
          </p:spPr>
          <p:txBody>
            <a:bodyPr anchor="t" rtlCol="false" tIns="0" lIns="0" bIns="0" rIns="0">
              <a:spAutoFit/>
            </a:bodyPr>
            <a:lstStyle/>
            <a:p>
              <a:pPr algn="ctr">
                <a:lnSpc>
                  <a:spcPts val="10707"/>
                </a:lnSpc>
              </a:pPr>
              <a:r>
                <a:rPr lang="en-US" sz="9734" spc="-194" u="sng">
                  <a:solidFill>
                    <a:srgbClr val="12110F"/>
                  </a:solidFill>
                  <a:latin typeface="HK Grotesk Bold"/>
                </a:rPr>
                <a:t>What is Deep Learning?</a:t>
              </a:r>
            </a:p>
          </p:txBody>
        </p:sp>
        <p:sp>
          <p:nvSpPr>
            <p:cNvPr name="TextBox 4" id="4"/>
            <p:cNvSpPr txBox="true"/>
            <p:nvPr/>
          </p:nvSpPr>
          <p:spPr>
            <a:xfrm rot="0">
              <a:off x="0" y="3156868"/>
              <a:ext cx="17469408" cy="2714938"/>
            </a:xfrm>
            <a:prstGeom prst="rect">
              <a:avLst/>
            </a:prstGeom>
          </p:spPr>
          <p:txBody>
            <a:bodyPr anchor="t" rtlCol="false" tIns="0" lIns="0" bIns="0" rIns="0">
              <a:spAutoFit/>
            </a:bodyPr>
            <a:lstStyle/>
            <a:p>
              <a:pPr algn="ctr" marL="0" indent="0" lvl="0">
                <a:lnSpc>
                  <a:spcPts val="5451"/>
                </a:lnSpc>
              </a:pPr>
              <a:r>
                <a:rPr lang="en-US" sz="3893">
                  <a:solidFill>
                    <a:srgbClr val="12110F"/>
                  </a:solidFill>
                  <a:latin typeface="HK Grotesk Medium"/>
                </a:rPr>
                <a:t>Deep Learning is a sub-field of machine learning concerned with algorithms inspired by the structure and function of the brain called Artificial Neural Networks (ANN).</a:t>
              </a:r>
            </a:p>
          </p:txBody>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04664">
            <a:off x="23703" y="664084"/>
            <a:ext cx="2866476" cy="2413052"/>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FDF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204129" y="1598138"/>
            <a:ext cx="13844429" cy="6731854"/>
          </a:xfrm>
          <a:prstGeom prst="rect">
            <a:avLst/>
          </a:prstGeom>
        </p:spPr>
      </p:pic>
      <p:sp>
        <p:nvSpPr>
          <p:cNvPr name="TextBox 3" id="3"/>
          <p:cNvSpPr txBox="true"/>
          <p:nvPr/>
        </p:nvSpPr>
        <p:spPr>
          <a:xfrm rot="0">
            <a:off x="5432533" y="525937"/>
            <a:ext cx="7422935" cy="1072202"/>
          </a:xfrm>
          <a:prstGeom prst="rect">
            <a:avLst/>
          </a:prstGeom>
        </p:spPr>
        <p:txBody>
          <a:bodyPr anchor="t" rtlCol="false" tIns="0" lIns="0" bIns="0" rIns="0">
            <a:spAutoFit/>
          </a:bodyPr>
          <a:lstStyle/>
          <a:p>
            <a:pPr algn="ctr">
              <a:lnSpc>
                <a:spcPts val="8432"/>
              </a:lnSpc>
            </a:pPr>
            <a:r>
              <a:rPr lang="en-US" sz="7665" spc="-153" u="sng">
                <a:solidFill>
                  <a:srgbClr val="12110F"/>
                </a:solidFill>
                <a:latin typeface="HK Grotesk Bold"/>
              </a:rPr>
              <a:t>Neural Networks</a:t>
            </a:r>
          </a:p>
        </p:txBody>
      </p:sp>
      <p:sp>
        <p:nvSpPr>
          <p:cNvPr name="TextBox 4" id="4"/>
          <p:cNvSpPr txBox="true"/>
          <p:nvPr/>
        </p:nvSpPr>
        <p:spPr>
          <a:xfrm rot="0">
            <a:off x="1827287" y="8596900"/>
            <a:ext cx="3289040" cy="661400"/>
          </a:xfrm>
          <a:prstGeom prst="rect">
            <a:avLst/>
          </a:prstGeom>
        </p:spPr>
        <p:txBody>
          <a:bodyPr anchor="t" rtlCol="false" tIns="0" lIns="0" bIns="0" rIns="0">
            <a:spAutoFit/>
          </a:bodyPr>
          <a:lstStyle/>
          <a:p>
            <a:pPr algn="ctr" marL="0" indent="0" lvl="0">
              <a:lnSpc>
                <a:spcPts val="5451"/>
              </a:lnSpc>
            </a:pPr>
            <a:r>
              <a:rPr lang="en-US" sz="3893">
                <a:solidFill>
                  <a:srgbClr val="12110F"/>
                </a:solidFill>
                <a:latin typeface="HK Grotesk Medium"/>
              </a:rPr>
              <a:t>Input Layer</a:t>
            </a:r>
          </a:p>
        </p:txBody>
      </p:sp>
      <p:sp>
        <p:nvSpPr>
          <p:cNvPr name="TextBox 5" id="5"/>
          <p:cNvSpPr txBox="true"/>
          <p:nvPr/>
        </p:nvSpPr>
        <p:spPr>
          <a:xfrm rot="0">
            <a:off x="7607693" y="8596900"/>
            <a:ext cx="3289040" cy="661400"/>
          </a:xfrm>
          <a:prstGeom prst="rect">
            <a:avLst/>
          </a:prstGeom>
        </p:spPr>
        <p:txBody>
          <a:bodyPr anchor="t" rtlCol="false" tIns="0" lIns="0" bIns="0" rIns="0">
            <a:spAutoFit/>
          </a:bodyPr>
          <a:lstStyle/>
          <a:p>
            <a:pPr algn="ctr" marL="0" indent="0" lvl="0">
              <a:lnSpc>
                <a:spcPts val="5451"/>
              </a:lnSpc>
            </a:pPr>
            <a:r>
              <a:rPr lang="en-US" sz="3893">
                <a:solidFill>
                  <a:srgbClr val="12110F"/>
                </a:solidFill>
                <a:latin typeface="HK Grotesk Medium"/>
              </a:rPr>
              <a:t>Hidden Layers</a:t>
            </a:r>
          </a:p>
        </p:txBody>
      </p:sp>
      <p:sp>
        <p:nvSpPr>
          <p:cNvPr name="TextBox 6" id="6"/>
          <p:cNvSpPr txBox="true"/>
          <p:nvPr/>
        </p:nvSpPr>
        <p:spPr>
          <a:xfrm rot="0">
            <a:off x="13547239" y="8596900"/>
            <a:ext cx="3289040" cy="661400"/>
          </a:xfrm>
          <a:prstGeom prst="rect">
            <a:avLst/>
          </a:prstGeom>
        </p:spPr>
        <p:txBody>
          <a:bodyPr anchor="t" rtlCol="false" tIns="0" lIns="0" bIns="0" rIns="0">
            <a:spAutoFit/>
          </a:bodyPr>
          <a:lstStyle/>
          <a:p>
            <a:pPr algn="ctr" marL="0" indent="0" lvl="0">
              <a:lnSpc>
                <a:spcPts val="5451"/>
              </a:lnSpc>
            </a:pPr>
            <a:r>
              <a:rPr lang="en-US" sz="3893">
                <a:solidFill>
                  <a:srgbClr val="12110F"/>
                </a:solidFill>
                <a:latin typeface="HK Grotesk Medium"/>
              </a:rPr>
              <a:t>Output Layer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66AB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511" b="0"/>
          <a:stretch>
            <a:fillRect/>
          </a:stretch>
        </p:blipFill>
        <p:spPr>
          <a:xfrm flipH="false" flipV="false" rot="0">
            <a:off x="404144" y="4404913"/>
            <a:ext cx="9411900" cy="5003731"/>
          </a:xfrm>
          <a:prstGeom prst="rect">
            <a:avLst/>
          </a:prstGeom>
        </p:spPr>
      </p:pic>
      <p:sp>
        <p:nvSpPr>
          <p:cNvPr name="TextBox 3" id="3"/>
          <p:cNvSpPr txBox="true"/>
          <p:nvPr/>
        </p:nvSpPr>
        <p:spPr>
          <a:xfrm rot="0">
            <a:off x="771878" y="859003"/>
            <a:ext cx="7155975" cy="2956532"/>
          </a:xfrm>
          <a:prstGeom prst="rect">
            <a:avLst/>
          </a:prstGeom>
        </p:spPr>
        <p:txBody>
          <a:bodyPr anchor="t" rtlCol="false" tIns="0" lIns="0" bIns="0" rIns="0">
            <a:spAutoFit/>
          </a:bodyPr>
          <a:lstStyle/>
          <a:p>
            <a:pPr>
              <a:lnSpc>
                <a:spcPts val="11501"/>
              </a:lnSpc>
            </a:pPr>
            <a:r>
              <a:rPr lang="en-US" sz="11501" spc="-230" u="sng">
                <a:solidFill>
                  <a:srgbClr val="B6E3F9"/>
                </a:solidFill>
                <a:latin typeface="HK Grotesk Bold"/>
              </a:rPr>
              <a:t>Perceptron Model</a:t>
            </a:r>
          </a:p>
        </p:txBody>
      </p:sp>
      <p:sp>
        <p:nvSpPr>
          <p:cNvPr name="TextBox 4" id="4"/>
          <p:cNvSpPr txBox="true"/>
          <p:nvPr/>
        </p:nvSpPr>
        <p:spPr>
          <a:xfrm rot="0">
            <a:off x="9990390" y="1659249"/>
            <a:ext cx="7720455" cy="7283530"/>
          </a:xfrm>
          <a:prstGeom prst="rect">
            <a:avLst/>
          </a:prstGeom>
        </p:spPr>
        <p:txBody>
          <a:bodyPr anchor="t" rtlCol="false" tIns="0" lIns="0" bIns="0" rIns="0">
            <a:spAutoFit/>
          </a:bodyPr>
          <a:lstStyle/>
          <a:p>
            <a:pPr marL="0" indent="0" lvl="0">
              <a:lnSpc>
                <a:spcPts val="5746"/>
              </a:lnSpc>
            </a:pPr>
            <a:r>
              <a:rPr lang="en-US" sz="4104">
                <a:solidFill>
                  <a:srgbClr val="FFFFFF"/>
                </a:solidFill>
                <a:latin typeface="HK Grotesk Medium"/>
              </a:rPr>
              <a:t>In the Artificial Neural Network(ANN), the perceptron is a convenient model of a biological neuron. The purpose behind the designing of the perceptron model was to incorporate visual inputs, organizing subjects or captions into one of two classes and dividing classes through a line.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FDFDE"/>
        </a:solidFill>
      </p:bgPr>
    </p:bg>
    <p:spTree>
      <p:nvGrpSpPr>
        <p:cNvPr id="1" name=""/>
        <p:cNvGrpSpPr/>
        <p:nvPr/>
      </p:nvGrpSpPr>
      <p:grpSpPr>
        <a:xfrm>
          <a:off x="0" y="0"/>
          <a:ext cx="0" cy="0"/>
          <a:chOff x="0" y="0"/>
          <a:chExt cx="0" cy="0"/>
        </a:xfrm>
      </p:grpSpPr>
      <p:sp>
        <p:nvSpPr>
          <p:cNvPr name="TextBox 2" id="2"/>
          <p:cNvSpPr txBox="true"/>
          <p:nvPr/>
        </p:nvSpPr>
        <p:spPr>
          <a:xfrm rot="0">
            <a:off x="3108890" y="1685757"/>
            <a:ext cx="12448114" cy="1423839"/>
          </a:xfrm>
          <a:prstGeom prst="rect">
            <a:avLst/>
          </a:prstGeom>
        </p:spPr>
        <p:txBody>
          <a:bodyPr anchor="t" rtlCol="false" tIns="0" lIns="0" bIns="0" rIns="0">
            <a:spAutoFit/>
          </a:bodyPr>
          <a:lstStyle/>
          <a:p>
            <a:pPr>
              <a:lnSpc>
                <a:spcPts val="10801"/>
              </a:lnSpc>
            </a:pPr>
            <a:r>
              <a:rPr lang="en-US" sz="10801" spc="-216" u="sng">
                <a:solidFill>
                  <a:srgbClr val="12110F"/>
                </a:solidFill>
                <a:latin typeface="HK Grotesk Bold"/>
              </a:rPr>
              <a:t>Activation Functions</a:t>
            </a:r>
          </a:p>
        </p:txBody>
      </p:sp>
      <p:sp>
        <p:nvSpPr>
          <p:cNvPr name="TextBox 3" id="3"/>
          <p:cNvSpPr txBox="true"/>
          <p:nvPr/>
        </p:nvSpPr>
        <p:spPr>
          <a:xfrm rot="0">
            <a:off x="247212" y="4181442"/>
            <a:ext cx="17793577" cy="3912778"/>
          </a:xfrm>
          <a:prstGeom prst="rect">
            <a:avLst/>
          </a:prstGeom>
        </p:spPr>
        <p:txBody>
          <a:bodyPr anchor="t" rtlCol="false" tIns="0" lIns="0" bIns="0" rIns="0">
            <a:spAutoFit/>
          </a:bodyPr>
          <a:lstStyle/>
          <a:p>
            <a:pPr algn="ctr">
              <a:lnSpc>
                <a:spcPts val="6095"/>
              </a:lnSpc>
            </a:pPr>
            <a:r>
              <a:rPr lang="en-US" sz="4353">
                <a:solidFill>
                  <a:srgbClr val="12110F"/>
                </a:solidFill>
                <a:latin typeface="HK Grotesk Medium"/>
              </a:rPr>
              <a:t>In ANN, Activation Functions define the output of that node given an input or set of inputs. It basically decides whether the neuron should be activated or not.</a:t>
            </a:r>
          </a:p>
          <a:p>
            <a:pPr algn="ctr">
              <a:lnSpc>
                <a:spcPts val="6095"/>
              </a:lnSpc>
            </a:pPr>
          </a:p>
          <a:p>
            <a:pPr algn="ctr" marL="0" indent="0" lvl="0">
              <a:lnSpc>
                <a:spcPts val="6935"/>
              </a:lnSpc>
            </a:pPr>
            <a:r>
              <a:rPr lang="en-US" sz="4953">
                <a:solidFill>
                  <a:srgbClr val="12110F"/>
                </a:solidFill>
                <a:latin typeface="Arimo"/>
              </a:rPr>
              <a:t>   x = (weight * input) + bias</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247212" y="457032"/>
            <a:ext cx="2111138" cy="2057400"/>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242881">
            <a:off x="15909367" y="384266"/>
            <a:ext cx="2111138" cy="20574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6E3F9"/>
        </a:solidFill>
      </p:bgPr>
    </p:bg>
    <p:spTree>
      <p:nvGrpSpPr>
        <p:cNvPr id="1" name=""/>
        <p:cNvGrpSpPr/>
        <p:nvPr/>
      </p:nvGrpSpPr>
      <p:grpSpPr>
        <a:xfrm>
          <a:off x="0" y="0"/>
          <a:ext cx="0" cy="0"/>
          <a:chOff x="0" y="0"/>
          <a:chExt cx="0" cy="0"/>
        </a:xfrm>
      </p:grpSpPr>
      <p:sp>
        <p:nvSpPr>
          <p:cNvPr name="TextBox 2" id="2"/>
          <p:cNvSpPr txBox="true"/>
          <p:nvPr/>
        </p:nvSpPr>
        <p:spPr>
          <a:xfrm rot="0">
            <a:off x="3654662" y="3095036"/>
            <a:ext cx="2581655" cy="6163264"/>
          </a:xfrm>
          <a:prstGeom prst="rect">
            <a:avLst/>
          </a:prstGeom>
        </p:spPr>
        <p:txBody>
          <a:bodyPr anchor="t" rtlCol="false" tIns="0" lIns="0" bIns="0" rIns="0">
            <a:spAutoFit/>
          </a:bodyPr>
          <a:lstStyle/>
          <a:p>
            <a:pPr algn="ctr">
              <a:lnSpc>
                <a:spcPts val="8131"/>
              </a:lnSpc>
              <a:spcBef>
                <a:spcPct val="0"/>
              </a:spcBef>
            </a:pPr>
            <a:r>
              <a:rPr lang="en-US" sz="5808">
                <a:solidFill>
                  <a:srgbClr val="000000"/>
                </a:solidFill>
                <a:latin typeface="HK Grotesk Medium"/>
              </a:rPr>
              <a:t>Sigmoid</a:t>
            </a:r>
          </a:p>
          <a:p>
            <a:pPr algn="ctr">
              <a:lnSpc>
                <a:spcPts val="8131"/>
              </a:lnSpc>
              <a:spcBef>
                <a:spcPct val="0"/>
              </a:spcBef>
            </a:pPr>
            <a:r>
              <a:rPr lang="en-US" sz="5808">
                <a:solidFill>
                  <a:srgbClr val="000000"/>
                </a:solidFill>
                <a:latin typeface="HK Grotesk Medium"/>
              </a:rPr>
              <a:t>  </a:t>
            </a:r>
          </a:p>
          <a:p>
            <a:pPr algn="ctr">
              <a:lnSpc>
                <a:spcPts val="8131"/>
              </a:lnSpc>
              <a:spcBef>
                <a:spcPct val="0"/>
              </a:spcBef>
            </a:pPr>
          </a:p>
          <a:p>
            <a:pPr algn="ctr">
              <a:lnSpc>
                <a:spcPts val="8131"/>
              </a:lnSpc>
              <a:spcBef>
                <a:spcPct val="0"/>
              </a:spcBef>
            </a:pPr>
            <a:r>
              <a:rPr lang="en-US" sz="5808">
                <a:solidFill>
                  <a:srgbClr val="000000"/>
                </a:solidFill>
                <a:latin typeface="HK Grotesk Medium"/>
              </a:rPr>
              <a:t>Tanh</a:t>
            </a:r>
          </a:p>
          <a:p>
            <a:pPr algn="ctr">
              <a:lnSpc>
                <a:spcPts val="8131"/>
              </a:lnSpc>
              <a:spcBef>
                <a:spcPct val="0"/>
              </a:spcBef>
            </a:pPr>
          </a:p>
          <a:p>
            <a:pPr algn="ctr">
              <a:lnSpc>
                <a:spcPts val="8131"/>
              </a:lnSpc>
              <a:spcBef>
                <a:spcPct val="0"/>
              </a:spcBef>
            </a:pPr>
          </a:p>
        </p:txBody>
      </p:sp>
      <p:pic>
        <p:nvPicPr>
          <p:cNvPr name="Picture 3" id="3"/>
          <p:cNvPicPr>
            <a:picLocks noChangeAspect="true"/>
          </p:cNvPicPr>
          <p:nvPr/>
        </p:nvPicPr>
        <p:blipFill>
          <a:blip r:embed="rId2"/>
          <a:srcRect l="0" t="0" r="0" b="0"/>
          <a:stretch>
            <a:fillRect/>
          </a:stretch>
        </p:blipFill>
        <p:spPr>
          <a:xfrm flipH="false" flipV="false" rot="0">
            <a:off x="11404194" y="7102621"/>
            <a:ext cx="4447853" cy="1633905"/>
          </a:xfrm>
          <a:prstGeom prst="rect">
            <a:avLst/>
          </a:prstGeom>
        </p:spPr>
      </p:pic>
      <p:grpSp>
        <p:nvGrpSpPr>
          <p:cNvPr name="Group 4" id="4"/>
          <p:cNvGrpSpPr/>
          <p:nvPr/>
        </p:nvGrpSpPr>
        <p:grpSpPr>
          <a:xfrm rot="5400000">
            <a:off x="6691888" y="5923107"/>
            <a:ext cx="7029839" cy="621422"/>
            <a:chOff x="0" y="0"/>
            <a:chExt cx="9194800" cy="812800"/>
          </a:xfrm>
        </p:grpSpPr>
        <p:sp>
          <p:nvSpPr>
            <p:cNvPr name="Freeform 5" id="5"/>
            <p:cNvSpPr/>
            <p:nvPr/>
          </p:nvSpPr>
          <p:spPr>
            <a:xfrm>
              <a:off x="457200" y="304800"/>
              <a:ext cx="8331200" cy="203200"/>
            </a:xfrm>
            <a:custGeom>
              <a:avLst/>
              <a:gdLst/>
              <a:ahLst/>
              <a:cxnLst/>
              <a:rect r="r" b="b" t="t" l="l"/>
              <a:pathLst>
                <a:path h="203200" w="8331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166AB8"/>
            </a:solidFill>
          </p:spPr>
        </p:sp>
      </p:grpSp>
      <p:pic>
        <p:nvPicPr>
          <p:cNvPr name="Picture 6" id="6"/>
          <p:cNvPicPr>
            <a:picLocks noChangeAspect="true"/>
          </p:cNvPicPr>
          <p:nvPr/>
        </p:nvPicPr>
        <p:blipFill>
          <a:blip r:embed="rId3"/>
          <a:srcRect l="0" t="0" r="0" b="0"/>
          <a:stretch>
            <a:fillRect/>
          </a:stretch>
        </p:blipFill>
        <p:spPr>
          <a:xfrm flipH="false" flipV="false" rot="0">
            <a:off x="2824307" y="4438595"/>
            <a:ext cx="4242365" cy="1409810"/>
          </a:xfrm>
          <a:prstGeom prst="rect">
            <a:avLst/>
          </a:prstGeom>
        </p:spPr>
      </p:pic>
      <p:sp>
        <p:nvSpPr>
          <p:cNvPr name="TextBox 7" id="7"/>
          <p:cNvSpPr txBox="true"/>
          <p:nvPr/>
        </p:nvSpPr>
        <p:spPr>
          <a:xfrm rot="0">
            <a:off x="10792641" y="3057367"/>
            <a:ext cx="5670958" cy="3893304"/>
          </a:xfrm>
          <a:prstGeom prst="rect">
            <a:avLst/>
          </a:prstGeom>
        </p:spPr>
        <p:txBody>
          <a:bodyPr anchor="t" rtlCol="false" tIns="0" lIns="0" bIns="0" rIns="0">
            <a:spAutoFit/>
          </a:bodyPr>
          <a:lstStyle/>
          <a:p>
            <a:pPr algn="ctr">
              <a:lnSpc>
                <a:spcPts val="7714"/>
              </a:lnSpc>
              <a:spcBef>
                <a:spcPct val="0"/>
              </a:spcBef>
            </a:pPr>
            <a:r>
              <a:rPr lang="en-US" sz="5510">
                <a:solidFill>
                  <a:srgbClr val="000000"/>
                </a:solidFill>
                <a:latin typeface="HK Grotesk Medium"/>
              </a:rPr>
              <a:t>ReLU</a:t>
            </a:r>
          </a:p>
          <a:p>
            <a:pPr algn="ctr">
              <a:lnSpc>
                <a:spcPts val="7714"/>
              </a:lnSpc>
              <a:spcBef>
                <a:spcPct val="0"/>
              </a:spcBef>
            </a:pPr>
          </a:p>
          <a:p>
            <a:pPr algn="ctr">
              <a:lnSpc>
                <a:spcPts val="7714"/>
              </a:lnSpc>
              <a:spcBef>
                <a:spcPct val="0"/>
              </a:spcBef>
            </a:pPr>
          </a:p>
          <a:p>
            <a:pPr algn="ctr">
              <a:lnSpc>
                <a:spcPts val="7714"/>
              </a:lnSpc>
              <a:spcBef>
                <a:spcPct val="0"/>
              </a:spcBef>
            </a:pPr>
            <a:r>
              <a:rPr lang="en-US" sz="5510">
                <a:solidFill>
                  <a:srgbClr val="000000"/>
                </a:solidFill>
                <a:latin typeface="HK Grotesk Medium"/>
              </a:rPr>
              <a:t>Softmax</a:t>
            </a:r>
          </a:p>
        </p:txBody>
      </p:sp>
      <p:sp>
        <p:nvSpPr>
          <p:cNvPr name="TextBox 8" id="8"/>
          <p:cNvSpPr txBox="true"/>
          <p:nvPr/>
        </p:nvSpPr>
        <p:spPr>
          <a:xfrm rot="0">
            <a:off x="1592142" y="869788"/>
            <a:ext cx="15667158" cy="1269158"/>
          </a:xfrm>
          <a:prstGeom prst="rect">
            <a:avLst/>
          </a:prstGeom>
        </p:spPr>
        <p:txBody>
          <a:bodyPr anchor="t" rtlCol="false" tIns="0" lIns="0" bIns="0" rIns="0">
            <a:spAutoFit/>
          </a:bodyPr>
          <a:lstStyle/>
          <a:p>
            <a:pPr>
              <a:lnSpc>
                <a:spcPts val="10031"/>
              </a:lnSpc>
            </a:pPr>
            <a:r>
              <a:rPr lang="en-US" sz="9119" spc="-182" u="sng">
                <a:solidFill>
                  <a:srgbClr val="12110F"/>
                </a:solidFill>
                <a:latin typeface="HK Grotesk Bold"/>
              </a:rPr>
              <a:t>Types of Activation Functions</a:t>
            </a:r>
          </a:p>
        </p:txBody>
      </p:sp>
      <p:pic>
        <p:nvPicPr>
          <p:cNvPr name="Picture 9" id="9"/>
          <p:cNvPicPr>
            <a:picLocks noChangeAspect="true"/>
          </p:cNvPicPr>
          <p:nvPr/>
        </p:nvPicPr>
        <p:blipFill>
          <a:blip r:embed="rId4"/>
          <a:srcRect l="0" t="0" r="0" b="0"/>
          <a:stretch>
            <a:fillRect/>
          </a:stretch>
        </p:blipFill>
        <p:spPr>
          <a:xfrm flipH="false" flipV="false" rot="0">
            <a:off x="2302909" y="7393875"/>
            <a:ext cx="5285160" cy="1342650"/>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1308483" y="4731603"/>
            <a:ext cx="4639275" cy="659132"/>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FDF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4784514" y="4713186"/>
            <a:ext cx="2474786" cy="351713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34664" y="1448487"/>
            <a:ext cx="1454275" cy="326469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610042" y="2103038"/>
            <a:ext cx="7829309" cy="7715428"/>
          </a:xfrm>
          <a:prstGeom prst="rect">
            <a:avLst/>
          </a:prstGeom>
        </p:spPr>
      </p:pic>
      <p:sp>
        <p:nvSpPr>
          <p:cNvPr name="TextBox 5" id="5"/>
          <p:cNvSpPr txBox="true"/>
          <p:nvPr/>
        </p:nvSpPr>
        <p:spPr>
          <a:xfrm rot="0">
            <a:off x="1028700" y="1951581"/>
            <a:ext cx="7571817" cy="4658446"/>
          </a:xfrm>
          <a:prstGeom prst="rect">
            <a:avLst/>
          </a:prstGeom>
        </p:spPr>
        <p:txBody>
          <a:bodyPr anchor="t" rtlCol="false" tIns="0" lIns="0" bIns="0" rIns="0">
            <a:spAutoFit/>
          </a:bodyPr>
          <a:lstStyle/>
          <a:p>
            <a:pPr>
              <a:lnSpc>
                <a:spcPts val="12000"/>
              </a:lnSpc>
            </a:pPr>
            <a:r>
              <a:rPr lang="en-US" sz="12000" spc="-240" u="sng">
                <a:solidFill>
                  <a:srgbClr val="12110F"/>
                </a:solidFill>
                <a:latin typeface="HK Grotesk Bold"/>
              </a:rPr>
              <a:t>Family of Cost Functions</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769971" y="843823"/>
            <a:ext cx="1745201" cy="173885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DAEYkjdT0Mw</dc:identifier>
  <dcterms:modified xsi:type="dcterms:W3CDTF">2011-08-01T06:04:30Z</dcterms:modified>
  <cp:revision>1</cp:revision>
  <dc:title>Green and Blue Simple Illustrated Father's Day Presentation</dc:title>
</cp:coreProperties>
</file>